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0" r:id="rId6"/>
    <p:sldId id="261" r:id="rId7"/>
    <p:sldId id="262" r:id="rId8"/>
    <p:sldId id="263" r:id="rId9"/>
    <p:sldId id="277" r:id="rId10"/>
    <p:sldId id="269" r:id="rId11"/>
    <p:sldId id="270" r:id="rId12"/>
    <p:sldId id="271" r:id="rId13"/>
    <p:sldId id="272" r:id="rId14"/>
    <p:sldId id="264" r:id="rId15"/>
    <p:sldId id="265" r:id="rId16"/>
    <p:sldId id="273" r:id="rId17"/>
    <p:sldId id="274" r:id="rId18"/>
    <p:sldId id="266" r:id="rId19"/>
    <p:sldId id="278" r:id="rId20"/>
    <p:sldId id="279" r:id="rId21"/>
    <p:sldId id="280" r:id="rId22"/>
    <p:sldId id="267"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804"/>
    <a:srgbClr val="CC3300"/>
    <a:srgbClr val="CCCC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CE022-FFD2-48A3-83EB-72FC944BC680}"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E022-FFD2-48A3-83EB-72FC944BC680}"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E022-FFD2-48A3-83EB-72FC944BC680}"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E022-FFD2-48A3-83EB-72FC944BC680}"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CE022-FFD2-48A3-83EB-72FC944BC680}"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CE022-FFD2-48A3-83EB-72FC944BC680}"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CE022-FFD2-48A3-83EB-72FC944BC680}" type="datetimeFigureOut">
              <a:rPr lang="en-US" smtClean="0"/>
              <a:pPr/>
              <a:t>3/18/2011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CE022-FFD2-48A3-83EB-72FC944BC680}" type="datetimeFigureOut">
              <a:rPr lang="en-US" smtClean="0"/>
              <a:pPr/>
              <a:t>3/18/2011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E022-FFD2-48A3-83EB-72FC944BC680}" type="datetimeFigureOut">
              <a:rPr lang="en-US" smtClean="0"/>
              <a:pPr/>
              <a:t>3/18/2011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E022-FFD2-48A3-83EB-72FC944BC680}"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E022-FFD2-48A3-83EB-72FC944BC680}"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6F6AE-FF25-44C2-ACA1-C1B9D289CB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E022-FFD2-48A3-83EB-72FC944BC680}" type="datetimeFigureOut">
              <a:rPr lang="en-US" smtClean="0"/>
              <a:pPr/>
              <a:t>3/18/2011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6F6AE-FF25-44C2-ACA1-C1B9D289CB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F:\Mack\NWAP\Personal\Sounds\Stadium%20Applaus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8.wav"/></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9.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0.wav"/></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2.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F:\Mack\NWAP\Personal\Sounds\News%20Report%20Opening.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4.wav"/></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F:\Mack\NWAP\Personal\Sounds\Oh%20Understanding.mp3"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mrmcdanielsteacherpage.wikispaces.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F:\Mack\NWAP\Personal\Sounds\Typewriter.mp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F:\Mack\NWAP\Personal\Sounds\Evil%20Laughs.mp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F:\Mack\NWAP\Personal\Sounds\Perfect%20Thunder%20Storm.mp3"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audio" Target="file:///F:\Mack\NWAP\Personal\Sounds\Ahhh%20Pleasantly%20Surprised.mp3" TargetMode="External"/><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file:///F:\Mack\NWAP\Personal\Sounds\Ta%20Da.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4267200"/>
            <a:ext cx="9144000" cy="2246769"/>
          </a:xfrm>
          <a:prstGeom prst="rect">
            <a:avLst/>
          </a:prstGeom>
          <a:noFill/>
        </p:spPr>
        <p:txBody>
          <a:bodyPr wrap="square" rtlCol="0">
            <a:spAutoFit/>
          </a:bodyPr>
          <a:lstStyle/>
          <a:p>
            <a:pPr algn="ctr"/>
            <a:r>
              <a:rPr lang="en-US" sz="2000" b="1" dirty="0" smtClean="0">
                <a:solidFill>
                  <a:schemeClr val="bg1"/>
                </a:solidFill>
              </a:rPr>
              <a:t>How to Write an </a:t>
            </a:r>
            <a:r>
              <a:rPr lang="en-US" sz="2000" b="1" dirty="0" smtClean="0">
                <a:solidFill>
                  <a:srgbClr val="FFFF00"/>
                </a:solidFill>
              </a:rPr>
              <a:t>Awesome</a:t>
            </a:r>
            <a:r>
              <a:rPr lang="en-US" sz="2000" b="1" dirty="0" smtClean="0">
                <a:solidFill>
                  <a:schemeClr val="bg1"/>
                </a:solidFill>
              </a:rPr>
              <a:t> </a:t>
            </a:r>
            <a:r>
              <a:rPr lang="en-US" sz="2000" b="1" dirty="0" smtClean="0">
                <a:solidFill>
                  <a:srgbClr val="00B0F0"/>
                </a:solidFill>
              </a:rPr>
              <a:t>Five</a:t>
            </a:r>
            <a:r>
              <a:rPr lang="en-US" sz="2000" b="1" dirty="0" smtClean="0"/>
              <a:t> </a:t>
            </a:r>
            <a:r>
              <a:rPr lang="en-US" sz="2000" b="1" dirty="0" smtClean="0">
                <a:solidFill>
                  <a:schemeClr val="bg1"/>
                </a:solidFill>
              </a:rPr>
              <a:t>Paragraph Essay</a:t>
            </a:r>
          </a:p>
          <a:p>
            <a:pPr algn="ctr"/>
            <a:endParaRPr lang="en-US" sz="2000" b="1" dirty="0"/>
          </a:p>
          <a:p>
            <a:pPr algn="ctr"/>
            <a:r>
              <a:rPr lang="en-US" sz="2000" b="1" dirty="0" smtClean="0">
                <a:solidFill>
                  <a:srgbClr val="FFFF00"/>
                </a:solidFill>
              </a:rPr>
              <a:t>The Easy Way!</a:t>
            </a:r>
          </a:p>
          <a:p>
            <a:pPr algn="ctr"/>
            <a:endParaRPr lang="en-US" sz="2000" b="1" dirty="0"/>
          </a:p>
          <a:p>
            <a:pPr algn="ctr"/>
            <a:r>
              <a:rPr lang="en-US" sz="2000" b="1" dirty="0" smtClean="0">
                <a:solidFill>
                  <a:schemeClr val="bg1"/>
                </a:solidFill>
              </a:rPr>
              <a:t>By the Greatest Teacher Ever</a:t>
            </a:r>
          </a:p>
          <a:p>
            <a:pPr algn="ctr"/>
            <a:endParaRPr lang="en-US" sz="2000" b="1" dirty="0"/>
          </a:p>
          <a:p>
            <a:pPr algn="ctr"/>
            <a:r>
              <a:rPr lang="en-US" sz="2000" b="1" dirty="0" smtClean="0">
                <a:solidFill>
                  <a:srgbClr val="FFC000"/>
                </a:solidFill>
              </a:rPr>
              <a:t>Mr. McDaniel</a:t>
            </a:r>
            <a:endParaRPr lang="en-US" sz="2000" b="1" dirty="0">
              <a:solidFill>
                <a:srgbClr val="FFC000"/>
              </a:solidFill>
            </a:endParaRPr>
          </a:p>
        </p:txBody>
      </p:sp>
      <p:pic>
        <p:nvPicPr>
          <p:cNvPr id="3" name="Picture 2" descr="best teacher.jpg"/>
          <p:cNvPicPr>
            <a:picLocks noChangeAspect="1"/>
          </p:cNvPicPr>
          <p:nvPr/>
        </p:nvPicPr>
        <p:blipFill>
          <a:blip r:embed="rId3" cstate="print"/>
          <a:stretch>
            <a:fillRect/>
          </a:stretch>
        </p:blipFill>
        <p:spPr>
          <a:xfrm>
            <a:off x="0" y="0"/>
            <a:ext cx="9144000" cy="3962400"/>
          </a:xfrm>
          <a:prstGeom prst="rect">
            <a:avLst/>
          </a:prstGeom>
        </p:spPr>
      </p:pic>
      <p:pic>
        <p:nvPicPr>
          <p:cNvPr id="5" name="Stadium Applause.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2062103"/>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Your first paragraph should look like this:</a:t>
            </a:r>
          </a:p>
          <a:p>
            <a:endParaRPr lang="en-US" dirty="0" smtClean="0"/>
          </a:p>
          <a:p>
            <a:r>
              <a:rPr lang="en-US" sz="2800" b="1" dirty="0" smtClean="0">
                <a:solidFill>
                  <a:srgbClr val="FFC000"/>
                </a:solidFill>
                <a:latin typeface="Times New Roman" pitchFamily="18" charset="0"/>
                <a:cs typeface="Times New Roman" pitchFamily="18" charset="0"/>
              </a:rPr>
              <a:t>Introduction Paragraph</a:t>
            </a:r>
          </a:p>
          <a:p>
            <a:endParaRPr lang="en-US" dirty="0"/>
          </a:p>
          <a:p>
            <a:pPr lvl="0">
              <a:buFont typeface="Wingdings" pitchFamily="2" charset="2"/>
              <a:buChar char="Ø"/>
            </a:pPr>
            <a:r>
              <a:rPr lang="en-US" sz="2000" dirty="0">
                <a:solidFill>
                  <a:srgbClr val="C00000"/>
                </a:solidFill>
                <a:latin typeface="Times New Roman" pitchFamily="18" charset="0"/>
                <a:cs typeface="Times New Roman" pitchFamily="18" charset="0"/>
              </a:rPr>
              <a:t>Hook (tell us something interesting that will make us want to read your essay)</a:t>
            </a:r>
          </a:p>
          <a:p>
            <a:r>
              <a:rPr lang="en-US" sz="2000" dirty="0">
                <a:solidFill>
                  <a:srgbClr val="C00000"/>
                </a:solidFill>
                <a:latin typeface="Times New Roman" pitchFamily="18" charset="0"/>
                <a:cs typeface="Times New Roman" pitchFamily="18" charset="0"/>
              </a:rPr>
              <a:t> </a:t>
            </a:r>
          </a:p>
        </p:txBody>
      </p:sp>
      <p:pic>
        <p:nvPicPr>
          <p:cNvPr id="3" name="Intro">
            <a:hlinkClick r:id="" action="ppaction://media"/>
          </p:cNvPr>
          <p:cNvPicPr>
            <a:picLocks noRot="1" noChangeAspect="1"/>
          </p:cNvPicPr>
          <p:nvPr>
            <a:wavAudioFile r:embed="rId1" name="Intro"/>
          </p:nvPr>
        </p:nvPicPr>
        <p:blipFill>
          <a:blip r:embed="rId3" cstate="print"/>
          <a:stretch>
            <a:fillRect/>
          </a:stretch>
        </p:blipFill>
        <p:spPr>
          <a:xfrm>
            <a:off x="4648200" y="1066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5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2677656"/>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Your first paragraph should look like this:</a:t>
            </a:r>
          </a:p>
          <a:p>
            <a:endParaRPr lang="en-US" dirty="0" smtClean="0"/>
          </a:p>
          <a:p>
            <a:r>
              <a:rPr lang="en-US" sz="2800" b="1" dirty="0" smtClean="0">
                <a:solidFill>
                  <a:srgbClr val="FFC000"/>
                </a:solidFill>
                <a:latin typeface="Times New Roman" pitchFamily="18" charset="0"/>
                <a:cs typeface="Times New Roman" pitchFamily="18" charset="0"/>
              </a:rPr>
              <a:t>Introduction Paragraph</a:t>
            </a:r>
          </a:p>
          <a:p>
            <a:endParaRPr lang="en-US" dirty="0"/>
          </a:p>
          <a:p>
            <a:pPr lvl="0">
              <a:buFont typeface="Wingdings" pitchFamily="2" charset="2"/>
              <a:buChar char="Ø"/>
            </a:pPr>
            <a:r>
              <a:rPr lang="en-US" sz="2000" dirty="0">
                <a:solidFill>
                  <a:srgbClr val="C00000"/>
                </a:solidFill>
                <a:latin typeface="Times New Roman" pitchFamily="18" charset="0"/>
                <a:cs typeface="Times New Roman" pitchFamily="18" charset="0"/>
              </a:rPr>
              <a:t>Hook (tell us something interesting that will make us want to read your essay)</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Thesis (this is your main idea/topic, what the essay is all about)</a:t>
            </a:r>
          </a:p>
          <a:p>
            <a:r>
              <a:rPr lang="en-US" sz="2000" dirty="0">
                <a:solidFill>
                  <a:srgbClr val="C00000"/>
                </a:solidFill>
                <a:latin typeface="Times New Roman" pitchFamily="18" charset="0"/>
                <a:cs typeface="Times New Roman" pitchFamily="18" charset="0"/>
              </a:rPr>
              <a:t> </a:t>
            </a:r>
          </a:p>
        </p:txBody>
      </p:sp>
      <p:pic>
        <p:nvPicPr>
          <p:cNvPr id="3" name="Thesis">
            <a:hlinkClick r:id="" action="ppaction://media"/>
          </p:cNvPr>
          <p:cNvPicPr>
            <a:picLocks noRot="1" noChangeAspect="1"/>
          </p:cNvPicPr>
          <p:nvPr>
            <a:wavAudioFile r:embed="rId1" name="Thesis"/>
          </p:nvPr>
        </p:nvPicPr>
        <p:blipFill>
          <a:blip r:embed="rId3" cstate="print"/>
          <a:stretch>
            <a:fillRect/>
          </a:stretch>
        </p:blipFill>
        <p:spPr>
          <a:xfrm>
            <a:off x="7315200" y="2286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6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3600986"/>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Your first paragraph should look like this:</a:t>
            </a:r>
          </a:p>
          <a:p>
            <a:endParaRPr lang="en-US" dirty="0" smtClean="0"/>
          </a:p>
          <a:p>
            <a:r>
              <a:rPr lang="en-US" sz="2800" b="1" dirty="0" smtClean="0">
                <a:solidFill>
                  <a:srgbClr val="FFC000"/>
                </a:solidFill>
                <a:latin typeface="Times New Roman" pitchFamily="18" charset="0"/>
                <a:cs typeface="Times New Roman" pitchFamily="18" charset="0"/>
              </a:rPr>
              <a:t>Introduction Paragraph</a:t>
            </a:r>
          </a:p>
          <a:p>
            <a:endParaRPr lang="en-US" dirty="0"/>
          </a:p>
          <a:p>
            <a:pPr lvl="0">
              <a:buFont typeface="Wingdings" pitchFamily="2" charset="2"/>
              <a:buChar char="Ø"/>
            </a:pPr>
            <a:r>
              <a:rPr lang="en-US" sz="2000" dirty="0">
                <a:solidFill>
                  <a:srgbClr val="C00000"/>
                </a:solidFill>
                <a:latin typeface="Times New Roman" pitchFamily="18" charset="0"/>
                <a:cs typeface="Times New Roman" pitchFamily="18" charset="0"/>
              </a:rPr>
              <a:t>Hook (tell us something interesting that will make us want to read your essay)</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Thesis (this is your main idea/topic, what the essay is all about)</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Sub-Topics </a:t>
            </a:r>
            <a:r>
              <a:rPr lang="en-US" sz="2000" dirty="0">
                <a:solidFill>
                  <a:srgbClr val="C00000"/>
                </a:solidFill>
                <a:latin typeface="Times New Roman" pitchFamily="18" charset="0"/>
                <a:cs typeface="Times New Roman" pitchFamily="18" charset="0"/>
              </a:rPr>
              <a:t>(name the three main things you are going to write about your topic; each one of these things will be used as the topic sentences for your body paragraphs) </a:t>
            </a:r>
          </a:p>
          <a:p>
            <a:r>
              <a:rPr lang="en-US" sz="2000" dirty="0">
                <a:solidFill>
                  <a:srgbClr val="C00000"/>
                </a:solidFill>
                <a:latin typeface="Times New Roman" pitchFamily="18" charset="0"/>
                <a:cs typeface="Times New Roman" pitchFamily="18" charset="0"/>
              </a:rPr>
              <a:t> </a:t>
            </a:r>
          </a:p>
        </p:txBody>
      </p:sp>
      <p:pic>
        <p:nvPicPr>
          <p:cNvPr id="3" name="Sub-Topics">
            <a:hlinkClick r:id="" action="ppaction://media"/>
          </p:cNvPr>
          <p:cNvPicPr>
            <a:picLocks noRot="1" noChangeAspect="1"/>
          </p:cNvPicPr>
          <p:nvPr>
            <a:wavAudioFile r:embed="rId1" name="Sub-Topics"/>
          </p:nvPr>
        </p:nvPicPr>
        <p:blipFill>
          <a:blip r:embed="rId3" cstate="print"/>
          <a:stretch>
            <a:fillRect/>
          </a:stretch>
        </p:blipFill>
        <p:spPr>
          <a:xfrm>
            <a:off x="88392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4493538"/>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Your first paragraph should look like this:</a:t>
            </a:r>
          </a:p>
          <a:p>
            <a:endParaRPr lang="en-US" dirty="0" smtClean="0"/>
          </a:p>
          <a:p>
            <a:r>
              <a:rPr lang="en-US" sz="2800" b="1" dirty="0" smtClean="0">
                <a:solidFill>
                  <a:srgbClr val="FFC000"/>
                </a:solidFill>
                <a:latin typeface="Times New Roman" pitchFamily="18" charset="0"/>
                <a:cs typeface="Times New Roman" pitchFamily="18" charset="0"/>
              </a:rPr>
              <a:t>Introduction Paragraph</a:t>
            </a:r>
          </a:p>
          <a:p>
            <a:endParaRPr lang="en-US" dirty="0"/>
          </a:p>
          <a:p>
            <a:pPr lvl="0">
              <a:buFont typeface="Wingdings" pitchFamily="2" charset="2"/>
              <a:buChar char="Ø"/>
            </a:pPr>
            <a:r>
              <a:rPr lang="en-US" sz="2000" dirty="0">
                <a:solidFill>
                  <a:srgbClr val="C00000"/>
                </a:solidFill>
                <a:latin typeface="Times New Roman" pitchFamily="18" charset="0"/>
                <a:cs typeface="Times New Roman" pitchFamily="18" charset="0"/>
              </a:rPr>
              <a:t>Hook (tell us something interesting that will make us want to read your essay)</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Thesis (this is your main idea/topic, what the essay is all about)</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Sub-Topics </a:t>
            </a:r>
            <a:r>
              <a:rPr lang="en-US" sz="2000" dirty="0">
                <a:solidFill>
                  <a:srgbClr val="C00000"/>
                </a:solidFill>
                <a:latin typeface="Times New Roman" pitchFamily="18" charset="0"/>
                <a:cs typeface="Times New Roman" pitchFamily="18" charset="0"/>
              </a:rPr>
              <a:t>(name the three main things you are going to write about your topic; each one of these things will be used as the topic sentences for your body paragraphs) </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Conclusion/Transition (write what </a:t>
            </a:r>
            <a:r>
              <a:rPr lang="en-US" sz="2000" dirty="0" smtClean="0">
                <a:solidFill>
                  <a:srgbClr val="C00000"/>
                </a:solidFill>
                <a:latin typeface="Times New Roman" pitchFamily="18" charset="0"/>
                <a:cs typeface="Times New Roman" pitchFamily="18" charset="0"/>
              </a:rPr>
              <a:t>we should </a:t>
            </a:r>
            <a:r>
              <a:rPr lang="en-US" sz="2000" dirty="0">
                <a:solidFill>
                  <a:srgbClr val="C00000"/>
                </a:solidFill>
                <a:latin typeface="Times New Roman" pitchFamily="18" charset="0"/>
                <a:cs typeface="Times New Roman" pitchFamily="18" charset="0"/>
              </a:rPr>
              <a:t>always remember about this </a:t>
            </a:r>
            <a:r>
              <a:rPr lang="en-US" sz="2000" dirty="0" smtClean="0">
                <a:solidFill>
                  <a:srgbClr val="C00000"/>
                </a:solidFill>
                <a:latin typeface="Times New Roman" pitchFamily="18" charset="0"/>
                <a:cs typeface="Times New Roman" pitchFamily="18" charset="0"/>
              </a:rPr>
              <a:t>topic or prepare us for the next paragraph by leading us in)</a:t>
            </a:r>
            <a:endParaRPr lang="en-US" sz="2000" dirty="0">
              <a:solidFill>
                <a:srgbClr val="C00000"/>
              </a:solidFill>
              <a:latin typeface="Times New Roman" pitchFamily="18" charset="0"/>
              <a:cs typeface="Times New Roman" pitchFamily="18" charset="0"/>
            </a:endParaRPr>
          </a:p>
          <a:p>
            <a:endParaRPr lang="en-US" dirty="0" smtClean="0"/>
          </a:p>
        </p:txBody>
      </p:sp>
      <p:pic>
        <p:nvPicPr>
          <p:cNvPr id="3" name="Conclusion Sentence">
            <a:hlinkClick r:id="" action="ppaction://media"/>
          </p:cNvPr>
          <p:cNvPicPr>
            <a:picLocks noRot="1" noChangeAspect="1"/>
          </p:cNvPicPr>
          <p:nvPr>
            <a:wavAudioFile r:embed="rId1" name="Conclusion Sentence"/>
          </p:nvPr>
        </p:nvPicPr>
        <p:blipFill>
          <a:blip r:embed="rId3" cstate="print"/>
          <a:stretch>
            <a:fillRect/>
          </a:stretch>
        </p:blipFill>
        <p:spPr>
          <a:xfrm>
            <a:off x="5562600" y="4191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6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478423"/>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Your first paragraph should look like this:</a:t>
            </a:r>
          </a:p>
          <a:p>
            <a:endParaRPr lang="en-US" dirty="0" smtClean="0"/>
          </a:p>
          <a:p>
            <a:r>
              <a:rPr lang="en-US" sz="2800" b="1" dirty="0" smtClean="0">
                <a:solidFill>
                  <a:srgbClr val="FFC000"/>
                </a:solidFill>
                <a:latin typeface="Times New Roman" pitchFamily="18" charset="0"/>
                <a:cs typeface="Times New Roman" pitchFamily="18" charset="0"/>
              </a:rPr>
              <a:t>Introduction Paragraph</a:t>
            </a:r>
          </a:p>
          <a:p>
            <a:endParaRPr lang="en-US" dirty="0"/>
          </a:p>
          <a:p>
            <a:pPr lvl="0">
              <a:buFont typeface="Wingdings" pitchFamily="2" charset="2"/>
              <a:buChar char="Ø"/>
            </a:pPr>
            <a:r>
              <a:rPr lang="en-US" sz="2000" dirty="0">
                <a:solidFill>
                  <a:srgbClr val="C00000"/>
                </a:solidFill>
                <a:latin typeface="Times New Roman" pitchFamily="18" charset="0"/>
                <a:cs typeface="Times New Roman" pitchFamily="18" charset="0"/>
              </a:rPr>
              <a:t>Hook (tell us something interesting that will make us want to read your essay)</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Thesis (this is your main idea/topic, what the essay is all about)</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Sub-Topics </a:t>
            </a:r>
            <a:r>
              <a:rPr lang="en-US" sz="2000" dirty="0">
                <a:solidFill>
                  <a:srgbClr val="C00000"/>
                </a:solidFill>
                <a:latin typeface="Times New Roman" pitchFamily="18" charset="0"/>
                <a:cs typeface="Times New Roman" pitchFamily="18" charset="0"/>
              </a:rPr>
              <a:t>(name the three main things you are going to write about your topic; each one of these things will be used as the topic sentences for your body paragraphs) </a:t>
            </a: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a:solidFill>
                  <a:srgbClr val="C00000"/>
                </a:solidFill>
                <a:latin typeface="Times New Roman" pitchFamily="18" charset="0"/>
                <a:cs typeface="Times New Roman" pitchFamily="18" charset="0"/>
              </a:rPr>
              <a:t>Conclusion/Transition (write what </a:t>
            </a:r>
            <a:r>
              <a:rPr lang="en-US" sz="2000" dirty="0" smtClean="0">
                <a:solidFill>
                  <a:srgbClr val="C00000"/>
                </a:solidFill>
                <a:latin typeface="Times New Roman" pitchFamily="18" charset="0"/>
                <a:cs typeface="Times New Roman" pitchFamily="18" charset="0"/>
              </a:rPr>
              <a:t>we should </a:t>
            </a:r>
            <a:r>
              <a:rPr lang="en-US" sz="2000" dirty="0">
                <a:solidFill>
                  <a:srgbClr val="C00000"/>
                </a:solidFill>
                <a:latin typeface="Times New Roman" pitchFamily="18" charset="0"/>
                <a:cs typeface="Times New Roman" pitchFamily="18" charset="0"/>
              </a:rPr>
              <a:t>always remember about this </a:t>
            </a:r>
            <a:r>
              <a:rPr lang="en-US" sz="2000" dirty="0" smtClean="0">
                <a:solidFill>
                  <a:srgbClr val="C00000"/>
                </a:solidFill>
                <a:latin typeface="Times New Roman" pitchFamily="18" charset="0"/>
                <a:cs typeface="Times New Roman" pitchFamily="18" charset="0"/>
              </a:rPr>
              <a:t>topic or prepare us for the next paragraph by leading us in)</a:t>
            </a:r>
            <a:endParaRPr lang="en-US" sz="2000" dirty="0">
              <a:solidFill>
                <a:srgbClr val="C00000"/>
              </a:solidFill>
              <a:latin typeface="Times New Roman" pitchFamily="18" charset="0"/>
              <a:cs typeface="Times New Roman" pitchFamily="18" charset="0"/>
            </a:endParaRPr>
          </a:p>
          <a:p>
            <a:endParaRPr lang="en-US" dirty="0" smtClean="0"/>
          </a:p>
          <a:p>
            <a:r>
              <a:rPr lang="en-US" sz="2000" dirty="0" smtClean="0">
                <a:solidFill>
                  <a:srgbClr val="C00000"/>
                </a:solidFill>
                <a:latin typeface="Times New Roman" pitchFamily="18" charset="0"/>
                <a:cs typeface="Times New Roman" pitchFamily="18" charset="0"/>
              </a:rPr>
              <a:t>Fill in each part with at least one complete sentence.</a:t>
            </a:r>
          </a:p>
          <a:p>
            <a:endParaRPr lang="en-US" sz="2000" dirty="0">
              <a:solidFill>
                <a:srgbClr val="FFC000"/>
              </a:solidFill>
              <a:latin typeface="Times New Roman" pitchFamily="18" charset="0"/>
              <a:cs typeface="Times New Roman" pitchFamily="18" charset="0"/>
            </a:endParaRPr>
          </a:p>
          <a:p>
            <a:r>
              <a:rPr lang="en-US" sz="2400" dirty="0" smtClean="0">
                <a:solidFill>
                  <a:srgbClr val="0070C0"/>
                </a:solidFill>
                <a:latin typeface="Times New Roman" pitchFamily="18" charset="0"/>
                <a:cs typeface="Times New Roman" pitchFamily="18" charset="0"/>
              </a:rPr>
              <a:t>Your next three paragraphs should look like this…</a:t>
            </a:r>
          </a:p>
        </p:txBody>
      </p:sp>
      <p:pic>
        <p:nvPicPr>
          <p:cNvPr id="3" name="Complete Sentences">
            <a:hlinkClick r:id="" action="ppaction://media"/>
          </p:cNvPr>
          <p:cNvPicPr>
            <a:picLocks noRot="1" noChangeAspect="1"/>
          </p:cNvPicPr>
          <p:nvPr>
            <a:wavAudioFile r:embed="rId1" name="Complete Sentences"/>
          </p:nvPr>
        </p:nvPicPr>
        <p:blipFill>
          <a:blip r:embed="rId3" cstate="print"/>
          <a:stretch>
            <a:fillRect/>
          </a:stretch>
        </p:blipFill>
        <p:spPr>
          <a:xfrm>
            <a:off x="5791200" y="4648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610600" cy="1723549"/>
          </a:xfrm>
          <a:prstGeom prst="rect">
            <a:avLst/>
          </a:prstGeom>
          <a:noFill/>
        </p:spPr>
        <p:txBody>
          <a:bodyPr wrap="square" rtlCol="0">
            <a:spAutoFit/>
          </a:bodyPr>
          <a:lstStyle/>
          <a:p>
            <a:r>
              <a:rPr lang="en-US" sz="2800" b="1" dirty="0" smtClean="0">
                <a:solidFill>
                  <a:srgbClr val="FFC000"/>
                </a:solidFill>
                <a:latin typeface="Times New Roman" pitchFamily="18" charset="0"/>
                <a:cs typeface="Times New Roman" pitchFamily="18" charset="0"/>
              </a:rPr>
              <a:t>Three Body Paragraphs</a:t>
            </a:r>
          </a:p>
          <a:p>
            <a:endParaRPr lang="en-US" dirty="0">
              <a:latin typeface="Times New Roman" pitchFamily="18" charset="0"/>
              <a:cs typeface="Times New Roman" pitchFamily="18" charset="0"/>
            </a:endParaRPr>
          </a:p>
          <a:p>
            <a:pPr>
              <a:buFont typeface="Wingdings" pitchFamily="2" charset="2"/>
              <a:buChar char="Ø"/>
            </a:pPr>
            <a:r>
              <a:rPr lang="en-US" sz="2000" b="1" dirty="0">
                <a:solidFill>
                  <a:srgbClr val="C00000"/>
                </a:solidFill>
                <a:latin typeface="Times New Roman" pitchFamily="18" charset="0"/>
                <a:cs typeface="Times New Roman" pitchFamily="18" charset="0"/>
              </a:rPr>
              <a:t>Write </a:t>
            </a:r>
            <a:r>
              <a:rPr lang="en-US" sz="2000" b="1" dirty="0" smtClean="0">
                <a:solidFill>
                  <a:srgbClr val="C00000"/>
                </a:solidFill>
                <a:latin typeface="Times New Roman" pitchFamily="18" charset="0"/>
                <a:cs typeface="Times New Roman" pitchFamily="18" charset="0"/>
              </a:rPr>
              <a:t>your topic </a:t>
            </a:r>
            <a:r>
              <a:rPr lang="en-US" sz="2000" b="1" dirty="0">
                <a:solidFill>
                  <a:srgbClr val="C00000"/>
                </a:solidFill>
                <a:latin typeface="Times New Roman" pitchFamily="18" charset="0"/>
                <a:cs typeface="Times New Roman" pitchFamily="18" charset="0"/>
              </a:rPr>
              <a:t>sentence </a:t>
            </a:r>
            <a:r>
              <a:rPr lang="en-US" sz="2000" b="1" dirty="0" smtClean="0">
                <a:solidFill>
                  <a:srgbClr val="C00000"/>
                </a:solidFill>
                <a:latin typeface="Times New Roman" pitchFamily="18" charset="0"/>
                <a:cs typeface="Times New Roman" pitchFamily="18" charset="0"/>
              </a:rPr>
              <a:t>here: </a:t>
            </a:r>
            <a:r>
              <a:rPr lang="en-US" sz="2000" dirty="0" smtClean="0">
                <a:solidFill>
                  <a:srgbClr val="C00000"/>
                </a:solidFill>
                <a:latin typeface="Times New Roman" pitchFamily="18" charset="0"/>
                <a:cs typeface="Times New Roman" pitchFamily="18" charset="0"/>
              </a:rPr>
              <a:t>(this should be one of your three Sub-Topic, one for each body paragraph) </a:t>
            </a:r>
            <a:endParaRPr lang="en-US" sz="2000" dirty="0">
              <a:solidFill>
                <a:srgbClr val="C0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p>
        </p:txBody>
      </p:sp>
      <p:pic>
        <p:nvPicPr>
          <p:cNvPr id="3" name="Topic Sentence">
            <a:hlinkClick r:id="" action="ppaction://media"/>
          </p:cNvPr>
          <p:cNvPicPr>
            <a:picLocks noRot="1" noChangeAspect="1"/>
          </p:cNvPicPr>
          <p:nvPr>
            <a:wavAudioFile r:embed="rId1" name="Topic Sentence"/>
          </p:nvPr>
        </p:nvPicPr>
        <p:blipFill>
          <a:blip r:embed="rId3" cstate="print"/>
          <a:stretch>
            <a:fillRect/>
          </a:stretch>
        </p:blipFill>
        <p:spPr>
          <a:xfrm>
            <a:off x="3733800" y="1524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5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610600" cy="4185761"/>
          </a:xfrm>
          <a:prstGeom prst="rect">
            <a:avLst/>
          </a:prstGeom>
          <a:noFill/>
        </p:spPr>
        <p:txBody>
          <a:bodyPr wrap="square" rtlCol="0">
            <a:spAutoFit/>
          </a:bodyPr>
          <a:lstStyle/>
          <a:p>
            <a:r>
              <a:rPr lang="en-US" sz="2800" b="1" dirty="0" smtClean="0">
                <a:solidFill>
                  <a:srgbClr val="FFC000"/>
                </a:solidFill>
                <a:latin typeface="Times New Roman" pitchFamily="18" charset="0"/>
                <a:cs typeface="Times New Roman" pitchFamily="18" charset="0"/>
              </a:rPr>
              <a:t>Three Body Paragraphs</a:t>
            </a:r>
          </a:p>
          <a:p>
            <a:endParaRPr lang="en-US" dirty="0">
              <a:latin typeface="Times New Roman" pitchFamily="18" charset="0"/>
              <a:cs typeface="Times New Roman" pitchFamily="18" charset="0"/>
            </a:endParaRPr>
          </a:p>
          <a:p>
            <a:pPr>
              <a:buFont typeface="Wingdings" pitchFamily="2" charset="2"/>
              <a:buChar char="Ø"/>
            </a:pPr>
            <a:r>
              <a:rPr lang="en-US" sz="2000" b="1" dirty="0">
                <a:solidFill>
                  <a:srgbClr val="C00000"/>
                </a:solidFill>
                <a:latin typeface="Times New Roman" pitchFamily="18" charset="0"/>
                <a:cs typeface="Times New Roman" pitchFamily="18" charset="0"/>
              </a:rPr>
              <a:t>Write </a:t>
            </a:r>
            <a:r>
              <a:rPr lang="en-US" sz="2000" b="1" dirty="0" smtClean="0">
                <a:solidFill>
                  <a:srgbClr val="C00000"/>
                </a:solidFill>
                <a:latin typeface="Times New Roman" pitchFamily="18" charset="0"/>
                <a:cs typeface="Times New Roman" pitchFamily="18" charset="0"/>
              </a:rPr>
              <a:t>your topic </a:t>
            </a:r>
            <a:r>
              <a:rPr lang="en-US" sz="2000" b="1" dirty="0">
                <a:solidFill>
                  <a:srgbClr val="C00000"/>
                </a:solidFill>
                <a:latin typeface="Times New Roman" pitchFamily="18" charset="0"/>
                <a:cs typeface="Times New Roman" pitchFamily="18" charset="0"/>
              </a:rPr>
              <a:t>sentence </a:t>
            </a:r>
            <a:r>
              <a:rPr lang="en-US" sz="2000" b="1" dirty="0" smtClean="0">
                <a:solidFill>
                  <a:srgbClr val="C00000"/>
                </a:solidFill>
                <a:latin typeface="Times New Roman" pitchFamily="18" charset="0"/>
                <a:cs typeface="Times New Roman" pitchFamily="18" charset="0"/>
              </a:rPr>
              <a:t>here: </a:t>
            </a:r>
            <a:r>
              <a:rPr lang="en-US" sz="2000" dirty="0" smtClean="0">
                <a:solidFill>
                  <a:srgbClr val="C00000"/>
                </a:solidFill>
                <a:latin typeface="Times New Roman" pitchFamily="18" charset="0"/>
                <a:cs typeface="Times New Roman" pitchFamily="18" charset="0"/>
              </a:rPr>
              <a:t>(this should be one of your three Sub-Topics, one for each body paragraph) </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Detail/Fact </a:t>
            </a:r>
            <a:r>
              <a:rPr lang="en-US" sz="2000" dirty="0">
                <a:solidFill>
                  <a:srgbClr val="C00000"/>
                </a:solidFill>
                <a:latin typeface="Times New Roman" pitchFamily="18" charset="0"/>
                <a:cs typeface="Times New Roman" pitchFamily="18" charset="0"/>
              </a:rPr>
              <a:t>(support from your notes</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a:buFont typeface="Wingdings" pitchFamily="2" charset="2"/>
              <a:buChar char="§"/>
            </a:pP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Give an </a:t>
            </a:r>
            <a:r>
              <a:rPr lang="en-US" sz="2000" i="1" dirty="0" smtClean="0">
                <a:solidFill>
                  <a:srgbClr val="C00000"/>
                </a:solidFill>
                <a:latin typeface="Times New Roman" pitchFamily="18" charset="0"/>
                <a:cs typeface="Times New Roman" pitchFamily="18" charset="0"/>
              </a:rPr>
              <a:t>Example:</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Detail/Fact </a:t>
            </a:r>
            <a:r>
              <a:rPr lang="en-US" sz="2000" dirty="0">
                <a:solidFill>
                  <a:srgbClr val="C00000"/>
                </a:solidFill>
                <a:latin typeface="Times New Roman" pitchFamily="18" charset="0"/>
                <a:cs typeface="Times New Roman" pitchFamily="18" charset="0"/>
              </a:rPr>
              <a:t>(support from your notes</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a:buFont typeface="Wingdings" pitchFamily="2" charset="2"/>
              <a:buChar char="§"/>
            </a:pP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Give an </a:t>
            </a:r>
            <a:r>
              <a:rPr lang="en-US" sz="2000" i="1" dirty="0" smtClean="0">
                <a:solidFill>
                  <a:srgbClr val="C00000"/>
                </a:solidFill>
                <a:latin typeface="Times New Roman" pitchFamily="18" charset="0"/>
                <a:cs typeface="Times New Roman" pitchFamily="18" charset="0"/>
              </a:rPr>
              <a:t>Example:</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p:txBody>
      </p:sp>
      <p:pic>
        <p:nvPicPr>
          <p:cNvPr id="3" name="Supporting Details">
            <a:hlinkClick r:id="" action="ppaction://media"/>
          </p:cNvPr>
          <p:cNvPicPr>
            <a:picLocks noRot="1" noChangeAspect="1"/>
          </p:cNvPicPr>
          <p:nvPr>
            <a:wavAudioFile r:embed="rId1" name="Supporting Details"/>
          </p:nvPr>
        </p:nvPicPr>
        <p:blipFill>
          <a:blip r:embed="rId3" cstate="print"/>
          <a:stretch>
            <a:fillRect/>
          </a:stretch>
        </p:blipFill>
        <p:spPr>
          <a:xfrm>
            <a:off x="2971800" y="3886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6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610600" cy="5139869"/>
          </a:xfrm>
          <a:prstGeom prst="rect">
            <a:avLst/>
          </a:prstGeom>
          <a:noFill/>
        </p:spPr>
        <p:txBody>
          <a:bodyPr wrap="square" rtlCol="0">
            <a:spAutoFit/>
          </a:bodyPr>
          <a:lstStyle/>
          <a:p>
            <a:r>
              <a:rPr lang="en-US" sz="2800" b="1" dirty="0" smtClean="0">
                <a:solidFill>
                  <a:srgbClr val="FFC000"/>
                </a:solidFill>
                <a:latin typeface="Times New Roman" pitchFamily="18" charset="0"/>
                <a:cs typeface="Times New Roman" pitchFamily="18" charset="0"/>
              </a:rPr>
              <a:t>Three Body Paragraphs</a:t>
            </a:r>
          </a:p>
          <a:p>
            <a:endParaRPr lang="en-US" dirty="0">
              <a:latin typeface="Times New Roman" pitchFamily="18" charset="0"/>
              <a:cs typeface="Times New Roman" pitchFamily="18" charset="0"/>
            </a:endParaRPr>
          </a:p>
          <a:p>
            <a:pPr>
              <a:buFont typeface="Wingdings" pitchFamily="2" charset="2"/>
              <a:buChar char="Ø"/>
            </a:pPr>
            <a:r>
              <a:rPr lang="en-US" sz="2000" b="1" dirty="0">
                <a:solidFill>
                  <a:srgbClr val="C00000"/>
                </a:solidFill>
                <a:latin typeface="Times New Roman" pitchFamily="18" charset="0"/>
                <a:cs typeface="Times New Roman" pitchFamily="18" charset="0"/>
              </a:rPr>
              <a:t>Write </a:t>
            </a:r>
            <a:r>
              <a:rPr lang="en-US" sz="2000" b="1" dirty="0" smtClean="0">
                <a:solidFill>
                  <a:srgbClr val="C00000"/>
                </a:solidFill>
                <a:latin typeface="Times New Roman" pitchFamily="18" charset="0"/>
                <a:cs typeface="Times New Roman" pitchFamily="18" charset="0"/>
              </a:rPr>
              <a:t>your topic </a:t>
            </a:r>
            <a:r>
              <a:rPr lang="en-US" sz="2000" b="1" dirty="0">
                <a:solidFill>
                  <a:srgbClr val="C00000"/>
                </a:solidFill>
                <a:latin typeface="Times New Roman" pitchFamily="18" charset="0"/>
                <a:cs typeface="Times New Roman" pitchFamily="18" charset="0"/>
              </a:rPr>
              <a:t>sentence </a:t>
            </a:r>
            <a:r>
              <a:rPr lang="en-US" sz="2000" b="1" dirty="0" smtClean="0">
                <a:solidFill>
                  <a:srgbClr val="C00000"/>
                </a:solidFill>
                <a:latin typeface="Times New Roman" pitchFamily="18" charset="0"/>
                <a:cs typeface="Times New Roman" pitchFamily="18" charset="0"/>
              </a:rPr>
              <a:t>here: </a:t>
            </a:r>
            <a:r>
              <a:rPr lang="en-US" sz="2000" dirty="0" smtClean="0">
                <a:solidFill>
                  <a:srgbClr val="C00000"/>
                </a:solidFill>
                <a:latin typeface="Times New Roman" pitchFamily="18" charset="0"/>
                <a:cs typeface="Times New Roman" pitchFamily="18" charset="0"/>
              </a:rPr>
              <a:t>(this should be one of your three Sub-Topics, one for each body paragraph) </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Detail/Fact </a:t>
            </a:r>
            <a:r>
              <a:rPr lang="en-US" sz="2000" dirty="0">
                <a:solidFill>
                  <a:srgbClr val="C00000"/>
                </a:solidFill>
                <a:latin typeface="Times New Roman" pitchFamily="18" charset="0"/>
                <a:cs typeface="Times New Roman" pitchFamily="18" charset="0"/>
              </a:rPr>
              <a:t>(support from your notes</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a:buFont typeface="Wingdings" pitchFamily="2" charset="2"/>
              <a:buChar char="§"/>
            </a:pP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Give an </a:t>
            </a:r>
            <a:r>
              <a:rPr lang="en-US" sz="2000" i="1" dirty="0" smtClean="0">
                <a:solidFill>
                  <a:srgbClr val="C00000"/>
                </a:solidFill>
                <a:latin typeface="Times New Roman" pitchFamily="18" charset="0"/>
                <a:cs typeface="Times New Roman" pitchFamily="18" charset="0"/>
              </a:rPr>
              <a:t>Example:</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Detail/Fact </a:t>
            </a:r>
            <a:r>
              <a:rPr lang="en-US" sz="2000" dirty="0">
                <a:solidFill>
                  <a:srgbClr val="C00000"/>
                </a:solidFill>
                <a:latin typeface="Times New Roman" pitchFamily="18" charset="0"/>
                <a:cs typeface="Times New Roman" pitchFamily="18" charset="0"/>
              </a:rPr>
              <a:t>(support from your notes</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a:buFont typeface="Wingdings" pitchFamily="2" charset="2"/>
              <a:buChar char="§"/>
            </a:pP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Give an </a:t>
            </a:r>
            <a:r>
              <a:rPr lang="en-US" sz="2000" i="1" dirty="0" smtClean="0">
                <a:solidFill>
                  <a:srgbClr val="C00000"/>
                </a:solidFill>
                <a:latin typeface="Times New Roman" pitchFamily="18" charset="0"/>
                <a:cs typeface="Times New Roman" pitchFamily="18" charset="0"/>
              </a:rPr>
              <a:t>Example:</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p>
          <a:p>
            <a:pPr lvl="0">
              <a:buFont typeface="Wingdings" pitchFamily="2" charset="2"/>
              <a:buChar char="Ø"/>
            </a:pPr>
            <a:r>
              <a:rPr lang="en-US" sz="2000" dirty="0" smtClean="0">
                <a:solidFill>
                  <a:srgbClr val="C00000"/>
                </a:solidFill>
                <a:latin typeface="Times New Roman" pitchFamily="18" charset="0"/>
                <a:cs typeface="Times New Roman" pitchFamily="18" charset="0"/>
              </a:rPr>
              <a:t>Conclusion/Transition </a:t>
            </a:r>
            <a:r>
              <a:rPr lang="en-US" sz="2000" dirty="0">
                <a:solidFill>
                  <a:srgbClr val="C00000"/>
                </a:solidFill>
                <a:latin typeface="Times New Roman" pitchFamily="18" charset="0"/>
                <a:cs typeface="Times New Roman" pitchFamily="18" charset="0"/>
              </a:rPr>
              <a:t>(final </a:t>
            </a:r>
            <a:r>
              <a:rPr lang="en-US" sz="2000" dirty="0" smtClean="0">
                <a:solidFill>
                  <a:srgbClr val="C00000"/>
                </a:solidFill>
                <a:latin typeface="Times New Roman" pitchFamily="18" charset="0"/>
                <a:cs typeface="Times New Roman" pitchFamily="18" charset="0"/>
              </a:rPr>
              <a:t>thought or lead us into the next paragraph)</a:t>
            </a:r>
            <a:endParaRPr lang="en-US" sz="2000" dirty="0">
              <a:solidFill>
                <a:srgbClr val="C00000"/>
              </a:solidFill>
              <a:latin typeface="Times New Roman" pitchFamily="18" charset="0"/>
              <a:cs typeface="Times New Roman" pitchFamily="18" charset="0"/>
            </a:endParaRPr>
          </a:p>
          <a:p>
            <a:endParaRPr lang="en-US" dirty="0" smtClean="0"/>
          </a:p>
          <a:p>
            <a:r>
              <a:rPr lang="en-US" sz="2400" dirty="0" smtClean="0">
                <a:solidFill>
                  <a:schemeClr val="accent1"/>
                </a:solidFill>
                <a:latin typeface="Times New Roman" pitchFamily="18" charset="0"/>
                <a:cs typeface="Times New Roman" pitchFamily="18" charset="0"/>
              </a:rPr>
              <a:t>Now on to your final paragraph!</a:t>
            </a:r>
            <a:endParaRPr lang="en-US" sz="2400"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457200"/>
            <a:ext cx="8534400" cy="5416868"/>
          </a:xfrm>
          <a:prstGeom prst="rect">
            <a:avLst/>
          </a:prstGeom>
          <a:noFill/>
        </p:spPr>
        <p:txBody>
          <a:bodyPr wrap="square" rtlCol="0">
            <a:spAutoFit/>
          </a:bodyPr>
          <a:lstStyle/>
          <a:p>
            <a:r>
              <a:rPr lang="en-US" sz="2800" b="1" dirty="0" smtClean="0">
                <a:solidFill>
                  <a:srgbClr val="FFC000"/>
                </a:solidFill>
                <a:latin typeface="Times New Roman" pitchFamily="18" charset="0"/>
                <a:cs typeface="Times New Roman" pitchFamily="18" charset="0"/>
              </a:rPr>
              <a:t>The Conclusion </a:t>
            </a:r>
            <a:r>
              <a:rPr lang="en-US" sz="2800" b="1" dirty="0">
                <a:solidFill>
                  <a:srgbClr val="FFC000"/>
                </a:solidFill>
                <a:latin typeface="Times New Roman" pitchFamily="18" charset="0"/>
                <a:cs typeface="Times New Roman" pitchFamily="18" charset="0"/>
              </a:rPr>
              <a:t>Paragraph </a:t>
            </a:r>
            <a:endParaRPr lang="en-US" sz="2800" b="1" dirty="0" smtClean="0">
              <a:solidFill>
                <a:srgbClr val="FFC000"/>
              </a:solidFill>
              <a:latin typeface="Times New Roman" pitchFamily="18" charset="0"/>
              <a:cs typeface="Times New Roman" pitchFamily="18" charset="0"/>
            </a:endParaRPr>
          </a:p>
          <a:p>
            <a:r>
              <a:rPr lang="en-US" sz="2000" dirty="0" smtClean="0">
                <a:solidFill>
                  <a:schemeClr val="accent1"/>
                </a:solidFill>
                <a:latin typeface="Times New Roman" pitchFamily="18" charset="0"/>
                <a:cs typeface="Times New Roman" pitchFamily="18" charset="0"/>
              </a:rPr>
              <a:t>(</a:t>
            </a:r>
            <a:r>
              <a:rPr lang="en-US" sz="2000" dirty="0">
                <a:solidFill>
                  <a:schemeClr val="accent1"/>
                </a:solidFill>
                <a:latin typeface="Times New Roman" pitchFamily="18" charset="0"/>
                <a:cs typeface="Times New Roman" pitchFamily="18" charset="0"/>
              </a:rPr>
              <a:t>get all of this </a:t>
            </a:r>
            <a:r>
              <a:rPr lang="en-US" sz="2000" dirty="0" smtClean="0">
                <a:solidFill>
                  <a:schemeClr val="accent1"/>
                </a:solidFill>
                <a:latin typeface="Times New Roman" pitchFamily="18" charset="0"/>
                <a:cs typeface="Times New Roman" pitchFamily="18" charset="0"/>
              </a:rPr>
              <a:t>information from your </a:t>
            </a:r>
            <a:r>
              <a:rPr lang="en-US" sz="2000" b="1" dirty="0">
                <a:solidFill>
                  <a:schemeClr val="accent1"/>
                </a:solidFill>
                <a:latin typeface="Times New Roman" pitchFamily="18" charset="0"/>
                <a:cs typeface="Times New Roman" pitchFamily="18" charset="0"/>
              </a:rPr>
              <a:t>Introduction Paragraph</a:t>
            </a:r>
            <a:r>
              <a:rPr lang="en-US" sz="2000" dirty="0" smtClean="0">
                <a:solidFill>
                  <a:schemeClr val="accent1"/>
                </a:solidFill>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lvl="0"/>
            <a:r>
              <a:rPr lang="en-US" sz="2000" dirty="0" smtClean="0">
                <a:solidFill>
                  <a:srgbClr val="FF0000"/>
                </a:solidFill>
                <a:latin typeface="Times New Roman" pitchFamily="18" charset="0"/>
                <a:cs typeface="Times New Roman" pitchFamily="18" charset="0"/>
              </a:rPr>
              <a:t>Restate (but don’t just copy…in other words, put it in different words) your</a:t>
            </a:r>
          </a:p>
          <a:p>
            <a:pPr lvl="0"/>
            <a:endParaRPr lang="en-US" sz="2000" dirty="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Thesis:</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p>
          <a:p>
            <a:pPr lvl="0">
              <a:buFont typeface="Wingdings" pitchFamily="2" charset="2"/>
              <a:buChar char="Ø"/>
            </a:pPr>
            <a:r>
              <a:rPr lang="en-US" sz="2000" dirty="0">
                <a:solidFill>
                  <a:srgbClr val="FF0000"/>
                </a:solidFill>
                <a:latin typeface="Times New Roman" pitchFamily="18" charset="0"/>
                <a:cs typeface="Times New Roman" pitchFamily="18" charset="0"/>
              </a:rPr>
              <a:t>Restate 3 </a:t>
            </a:r>
            <a:r>
              <a:rPr lang="en-US" sz="2000" dirty="0" smtClean="0">
                <a:solidFill>
                  <a:srgbClr val="FF0000"/>
                </a:solidFill>
                <a:latin typeface="Times New Roman" pitchFamily="18" charset="0"/>
                <a:cs typeface="Times New Roman" pitchFamily="18" charset="0"/>
              </a:rPr>
              <a:t>Sub-Topics:</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p>
          <a:p>
            <a:pPr lvl="0">
              <a:buFont typeface="Wingdings" pitchFamily="2" charset="2"/>
              <a:buChar char="Ø"/>
            </a:pPr>
            <a:r>
              <a:rPr lang="en-US" sz="2000" dirty="0">
                <a:solidFill>
                  <a:srgbClr val="FF0000"/>
                </a:solidFill>
                <a:latin typeface="Times New Roman" pitchFamily="18" charset="0"/>
                <a:cs typeface="Times New Roman" pitchFamily="18" charset="0"/>
              </a:rPr>
              <a:t>Remind us of </a:t>
            </a:r>
            <a:r>
              <a:rPr lang="en-US" sz="2000" dirty="0" smtClean="0">
                <a:solidFill>
                  <a:srgbClr val="FF0000"/>
                </a:solidFill>
                <a:latin typeface="Times New Roman" pitchFamily="18" charset="0"/>
                <a:cs typeface="Times New Roman" pitchFamily="18" charset="0"/>
              </a:rPr>
              <a:t>importance (why should we care?):</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p>
          <a:p>
            <a:pPr lvl="0">
              <a:buFont typeface="Wingdings" pitchFamily="2" charset="2"/>
              <a:buChar char="Ø"/>
            </a:pPr>
            <a:r>
              <a:rPr lang="en-US" sz="2000" dirty="0">
                <a:solidFill>
                  <a:srgbClr val="FF0000"/>
                </a:solidFill>
                <a:latin typeface="Times New Roman" pitchFamily="18" charset="0"/>
                <a:cs typeface="Times New Roman" pitchFamily="18" charset="0"/>
              </a:rPr>
              <a:t>End with bang (leave us with a final thought that tells us what was so important</a:t>
            </a:r>
            <a:r>
              <a:rPr lang="en-US" sz="2000" dirty="0" smtClean="0">
                <a:solidFill>
                  <a:srgbClr val="FF0000"/>
                </a:solidFill>
                <a:latin typeface="Times New Roman" pitchFamily="18" charset="0"/>
                <a:cs typeface="Times New Roman" pitchFamily="18" charset="0"/>
              </a:rPr>
              <a:t>)</a:t>
            </a:r>
          </a:p>
          <a:p>
            <a:pPr lvl="0">
              <a:buFont typeface="Wingdings" pitchFamily="2" charset="2"/>
              <a:buChar char="Ø"/>
            </a:pPr>
            <a:endParaRPr lang="en-US" sz="2000" dirty="0">
              <a:solidFill>
                <a:srgbClr val="FF0000"/>
              </a:solidFill>
              <a:latin typeface="Times New Roman" pitchFamily="18" charset="0"/>
              <a:cs typeface="Times New Roman" pitchFamily="18" charset="0"/>
            </a:endParaRPr>
          </a:p>
          <a:p>
            <a:pPr lvl="0"/>
            <a:r>
              <a:rPr lang="en-US" sz="2000" dirty="0" smtClean="0">
                <a:solidFill>
                  <a:schemeClr val="accent1"/>
                </a:solidFill>
                <a:latin typeface="Times New Roman" pitchFamily="18" charset="0"/>
                <a:cs typeface="Times New Roman" pitchFamily="18" charset="0"/>
              </a:rPr>
              <a:t>Remember, people always remember the first thing you say and the last. That is why the introduction and conclusion are so important.</a:t>
            </a:r>
            <a:endParaRPr lang="en-US" sz="2000" dirty="0">
              <a:solidFill>
                <a:schemeClr val="accent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5410200"/>
            <a:ext cx="9144000" cy="769441"/>
          </a:xfrm>
          <a:prstGeom prst="rect">
            <a:avLst/>
          </a:prstGeom>
          <a:noFill/>
        </p:spPr>
        <p:txBody>
          <a:bodyPr wrap="square" rtlCol="0">
            <a:spAutoFit/>
          </a:bodyPr>
          <a:lstStyle/>
          <a:p>
            <a:pPr algn="ctr"/>
            <a:r>
              <a:rPr lang="en-US" sz="4400" b="1" i="1" u="sng" dirty="0" smtClean="0">
                <a:solidFill>
                  <a:srgbClr val="92D050"/>
                </a:solidFill>
                <a:latin typeface="Georgia" pitchFamily="18" charset="0"/>
              </a:rPr>
              <a:t>Expository </a:t>
            </a:r>
            <a:r>
              <a:rPr lang="en-US" sz="4400" b="1" i="1" u="sng" dirty="0" smtClean="0">
                <a:latin typeface="Georgia" pitchFamily="18" charset="0"/>
              </a:rPr>
              <a:t>vs.</a:t>
            </a:r>
            <a:r>
              <a:rPr lang="en-US" sz="4400" b="1" i="1" u="sng" dirty="0" smtClean="0">
                <a:solidFill>
                  <a:schemeClr val="accent2"/>
                </a:solidFill>
                <a:latin typeface="Georgia" pitchFamily="18" charset="0"/>
              </a:rPr>
              <a:t> Persuasive</a:t>
            </a:r>
            <a:endParaRPr lang="en-US" sz="4400" b="1" i="1" u="sng" dirty="0">
              <a:solidFill>
                <a:schemeClr val="accent2"/>
              </a:solidFill>
              <a:latin typeface="Georgia" pitchFamily="18" charset="0"/>
            </a:endParaRPr>
          </a:p>
        </p:txBody>
      </p:sp>
      <p:sp>
        <p:nvSpPr>
          <p:cNvPr id="3" name="TextBox 2"/>
          <p:cNvSpPr txBox="1"/>
          <p:nvPr/>
        </p:nvSpPr>
        <p:spPr>
          <a:xfrm>
            <a:off x="381000" y="914400"/>
            <a:ext cx="4114800" cy="4031873"/>
          </a:xfrm>
          <a:prstGeom prst="rect">
            <a:avLst/>
          </a:prstGeom>
          <a:noFill/>
        </p:spPr>
        <p:txBody>
          <a:bodyPr wrap="square" rtlCol="0">
            <a:spAutoFit/>
          </a:bodyPr>
          <a:lstStyle/>
          <a:p>
            <a:pPr algn="ctr"/>
            <a:r>
              <a:rPr lang="en-US" sz="3200" dirty="0" smtClean="0">
                <a:solidFill>
                  <a:schemeClr val="accent3"/>
                </a:solidFill>
                <a:latin typeface="Georgia" pitchFamily="18" charset="0"/>
              </a:rPr>
              <a:t>Expository</a:t>
            </a:r>
          </a:p>
          <a:p>
            <a:pPr algn="ctr"/>
            <a:r>
              <a:rPr lang="en-US" sz="3200" dirty="0" smtClean="0">
                <a:solidFill>
                  <a:schemeClr val="accent3"/>
                </a:solidFill>
                <a:latin typeface="Georgia" pitchFamily="18" charset="0"/>
              </a:rPr>
              <a:t>(meaning to expose)</a:t>
            </a:r>
          </a:p>
          <a:p>
            <a:pPr>
              <a:buFont typeface="Wingdings" pitchFamily="2" charset="2"/>
              <a:buChar char="Ø"/>
            </a:pPr>
            <a:r>
              <a:rPr lang="en-US" sz="3200" dirty="0" smtClean="0">
                <a:solidFill>
                  <a:schemeClr val="accent3"/>
                </a:solidFill>
                <a:latin typeface="Georgia" pitchFamily="18" charset="0"/>
              </a:rPr>
              <a:t>Explain</a:t>
            </a:r>
          </a:p>
          <a:p>
            <a:pPr>
              <a:buFont typeface="Wingdings" pitchFamily="2" charset="2"/>
              <a:buChar char="Ø"/>
            </a:pPr>
            <a:r>
              <a:rPr lang="en-US" sz="3200" dirty="0" smtClean="0">
                <a:solidFill>
                  <a:schemeClr val="accent3"/>
                </a:solidFill>
                <a:latin typeface="Georgia" pitchFamily="18" charset="0"/>
              </a:rPr>
              <a:t>Clarify</a:t>
            </a:r>
          </a:p>
          <a:p>
            <a:pPr>
              <a:buFont typeface="Wingdings" pitchFamily="2" charset="2"/>
              <a:buChar char="Ø"/>
            </a:pPr>
            <a:r>
              <a:rPr lang="en-US" sz="3200" dirty="0" smtClean="0">
                <a:solidFill>
                  <a:schemeClr val="accent3"/>
                </a:solidFill>
                <a:latin typeface="Georgia" pitchFamily="18" charset="0"/>
              </a:rPr>
              <a:t>Inform</a:t>
            </a:r>
          </a:p>
          <a:p>
            <a:pPr>
              <a:buFont typeface="Wingdings" pitchFamily="2" charset="2"/>
              <a:buChar char="Ø"/>
            </a:pPr>
            <a:r>
              <a:rPr lang="en-US" sz="3200" dirty="0" smtClean="0">
                <a:solidFill>
                  <a:schemeClr val="accent3"/>
                </a:solidFill>
                <a:latin typeface="Georgia" pitchFamily="18" charset="0"/>
              </a:rPr>
              <a:t>Define</a:t>
            </a:r>
          </a:p>
          <a:p>
            <a:pPr>
              <a:buFont typeface="Wingdings" pitchFamily="2" charset="2"/>
              <a:buChar char="Ø"/>
            </a:pPr>
            <a:r>
              <a:rPr lang="en-US" sz="3200" dirty="0" smtClean="0">
                <a:solidFill>
                  <a:schemeClr val="accent3"/>
                </a:solidFill>
                <a:latin typeface="Georgia" pitchFamily="18" charset="0"/>
              </a:rPr>
              <a:t>Instruct</a:t>
            </a:r>
          </a:p>
          <a:p>
            <a:pPr>
              <a:buFont typeface="Wingdings" pitchFamily="2" charset="2"/>
              <a:buChar char="Ø"/>
            </a:pPr>
            <a:r>
              <a:rPr lang="en-US" sz="3200" dirty="0" smtClean="0">
                <a:solidFill>
                  <a:schemeClr val="accent3"/>
                </a:solidFill>
                <a:latin typeface="Georgia" pitchFamily="18" charset="0"/>
              </a:rPr>
              <a:t>Usually non-fiction</a:t>
            </a:r>
            <a:endParaRPr lang="en-US" sz="3200" dirty="0">
              <a:solidFill>
                <a:schemeClr val="accent3"/>
              </a:solidFill>
              <a:latin typeface="Georgia" pitchFamily="18" charset="0"/>
            </a:endParaRPr>
          </a:p>
        </p:txBody>
      </p:sp>
      <p:sp>
        <p:nvSpPr>
          <p:cNvPr id="4" name="TextBox 3"/>
          <p:cNvSpPr txBox="1"/>
          <p:nvPr/>
        </p:nvSpPr>
        <p:spPr>
          <a:xfrm>
            <a:off x="5410200" y="914400"/>
            <a:ext cx="3733800" cy="4031873"/>
          </a:xfrm>
          <a:prstGeom prst="rect">
            <a:avLst/>
          </a:prstGeom>
          <a:noFill/>
        </p:spPr>
        <p:txBody>
          <a:bodyPr wrap="square" rtlCol="0">
            <a:spAutoFit/>
          </a:bodyPr>
          <a:lstStyle/>
          <a:p>
            <a:pPr algn="ctr"/>
            <a:r>
              <a:rPr lang="en-US" sz="3200" dirty="0" smtClean="0">
                <a:solidFill>
                  <a:schemeClr val="accent2"/>
                </a:solidFill>
                <a:latin typeface="Georgia" pitchFamily="18" charset="0"/>
              </a:rPr>
              <a:t>Persuasive</a:t>
            </a:r>
          </a:p>
          <a:p>
            <a:pPr algn="ctr"/>
            <a:r>
              <a:rPr lang="en-US" sz="3200" dirty="0" smtClean="0">
                <a:solidFill>
                  <a:schemeClr val="accent2"/>
                </a:solidFill>
                <a:latin typeface="Georgia" pitchFamily="18" charset="0"/>
              </a:rPr>
              <a:t>(to persuade)</a:t>
            </a:r>
          </a:p>
          <a:p>
            <a:pPr>
              <a:buFont typeface="Wingdings" pitchFamily="2" charset="2"/>
              <a:buChar char="Ø"/>
            </a:pPr>
            <a:r>
              <a:rPr lang="en-US" sz="3200" dirty="0" smtClean="0">
                <a:solidFill>
                  <a:schemeClr val="accent2"/>
                </a:solidFill>
                <a:latin typeface="Georgia" pitchFamily="18" charset="0"/>
              </a:rPr>
              <a:t>Argue</a:t>
            </a:r>
          </a:p>
          <a:p>
            <a:pPr>
              <a:buFont typeface="Wingdings" pitchFamily="2" charset="2"/>
              <a:buChar char="Ø"/>
            </a:pPr>
            <a:r>
              <a:rPr lang="en-US" sz="3200" dirty="0" smtClean="0">
                <a:solidFill>
                  <a:schemeClr val="accent2"/>
                </a:solidFill>
                <a:latin typeface="Georgia" pitchFamily="18" charset="0"/>
              </a:rPr>
              <a:t>Influence</a:t>
            </a:r>
          </a:p>
          <a:p>
            <a:pPr>
              <a:buFont typeface="Wingdings" pitchFamily="2" charset="2"/>
              <a:buChar char="Ø"/>
            </a:pPr>
            <a:r>
              <a:rPr lang="en-US" sz="3200" dirty="0" smtClean="0">
                <a:solidFill>
                  <a:schemeClr val="accent2"/>
                </a:solidFill>
                <a:latin typeface="Georgia" pitchFamily="18" charset="0"/>
              </a:rPr>
              <a:t>Convince</a:t>
            </a:r>
          </a:p>
          <a:p>
            <a:pPr>
              <a:buFont typeface="Wingdings" pitchFamily="2" charset="2"/>
              <a:buChar char="Ø"/>
            </a:pPr>
            <a:r>
              <a:rPr lang="en-US" sz="3200" dirty="0" smtClean="0">
                <a:solidFill>
                  <a:schemeClr val="accent2"/>
                </a:solidFill>
                <a:latin typeface="Georgia" pitchFamily="18" charset="0"/>
              </a:rPr>
              <a:t>Debate</a:t>
            </a:r>
          </a:p>
          <a:p>
            <a:pPr>
              <a:buFont typeface="Wingdings" pitchFamily="2" charset="2"/>
              <a:buChar char="Ø"/>
            </a:pPr>
            <a:r>
              <a:rPr lang="en-US" sz="3200" dirty="0" smtClean="0">
                <a:solidFill>
                  <a:schemeClr val="accent2"/>
                </a:solidFill>
                <a:latin typeface="Georgia" pitchFamily="18" charset="0"/>
              </a:rPr>
              <a:t>Promote</a:t>
            </a:r>
          </a:p>
          <a:p>
            <a:pPr>
              <a:buFont typeface="Wingdings" pitchFamily="2" charset="2"/>
              <a:buChar char="Ø"/>
            </a:pPr>
            <a:r>
              <a:rPr lang="en-US" sz="3200" dirty="0" smtClean="0">
                <a:solidFill>
                  <a:schemeClr val="accent2"/>
                </a:solidFill>
                <a:latin typeface="Georgia" pitchFamily="18" charset="0"/>
              </a:rPr>
              <a:t>Opinion driven</a:t>
            </a:r>
            <a:endParaRPr lang="en-US" sz="3200" dirty="0">
              <a:solidFill>
                <a:schemeClr val="accent2"/>
              </a:solidFill>
              <a:latin typeface="Georgia" pitchFamily="18" charset="0"/>
            </a:endParaRPr>
          </a:p>
        </p:txBody>
      </p:sp>
      <p:pic>
        <p:nvPicPr>
          <p:cNvPr id="5" name="Versus">
            <a:hlinkClick r:id="" action="ppaction://media"/>
          </p:cNvPr>
          <p:cNvPicPr>
            <a:picLocks noRot="1" noChangeAspect="1"/>
          </p:cNvPicPr>
          <p:nvPr>
            <a:wavAudioFile r:embed="rId1" name="Versus"/>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7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838200"/>
            <a:ext cx="9144000" cy="1815882"/>
          </a:xfrm>
          <a:prstGeom prst="rect">
            <a:avLst/>
          </a:prstGeom>
          <a:noFill/>
        </p:spPr>
        <p:txBody>
          <a:bodyPr wrap="square" rtlCol="0">
            <a:spAutoFit/>
          </a:bodyPr>
          <a:lstStyle/>
          <a:p>
            <a:pPr algn="ctr"/>
            <a:r>
              <a:rPr lang="en-US" sz="3200" b="1" u="sng" dirty="0" smtClean="0">
                <a:solidFill>
                  <a:schemeClr val="accent6">
                    <a:lumMod val="60000"/>
                    <a:lumOff val="40000"/>
                  </a:schemeClr>
                </a:solidFill>
                <a:latin typeface="Arial" pitchFamily="34" charset="0"/>
                <a:cs typeface="Arial" pitchFamily="34" charset="0"/>
              </a:rPr>
              <a:t>Four Tips</a:t>
            </a:r>
            <a:endParaRPr lang="en-US" sz="3200" dirty="0" smtClean="0">
              <a:solidFill>
                <a:schemeClr val="accent6">
                  <a:lumMod val="60000"/>
                  <a:lumOff val="40000"/>
                </a:schemeClr>
              </a:solidFill>
              <a:latin typeface="Arial" pitchFamily="34" charset="0"/>
              <a:cs typeface="Arial" pitchFamily="34" charset="0"/>
            </a:endParaRPr>
          </a:p>
          <a:p>
            <a:pPr algn="ctr"/>
            <a:endParaRPr lang="en-US" sz="3200" b="1" u="sng" dirty="0">
              <a:solidFill>
                <a:schemeClr val="accent6">
                  <a:lumMod val="60000"/>
                  <a:lumOff val="40000"/>
                </a:schemeClr>
              </a:solidFill>
              <a:latin typeface="Arial" pitchFamily="34" charset="0"/>
              <a:cs typeface="Arial" pitchFamily="34" charset="0"/>
            </a:endParaRPr>
          </a:p>
          <a:p>
            <a:r>
              <a:rPr lang="en-US" sz="2400" dirty="0" smtClean="0">
                <a:solidFill>
                  <a:schemeClr val="accent6">
                    <a:lumMod val="20000"/>
                    <a:lumOff val="80000"/>
                  </a:schemeClr>
                </a:solidFill>
                <a:latin typeface="Arial" pitchFamily="34" charset="0"/>
                <a:cs typeface="Arial" pitchFamily="34" charset="0"/>
              </a:rPr>
              <a:t>Here are some great tips on how to organize and write an easy five paragraph essay!</a:t>
            </a:r>
            <a:endParaRPr lang="en-US" sz="2400" dirty="0">
              <a:solidFill>
                <a:schemeClr val="accent6">
                  <a:lumMod val="20000"/>
                  <a:lumOff val="80000"/>
                </a:schemeClr>
              </a:solidFill>
              <a:latin typeface="Arial" pitchFamily="34" charset="0"/>
              <a:cs typeface="Arial" pitchFamily="34" charset="0"/>
            </a:endParaRPr>
          </a:p>
        </p:txBody>
      </p:sp>
      <p:pic>
        <p:nvPicPr>
          <p:cNvPr id="3" name="Picture 2" descr="tips.jpg"/>
          <p:cNvPicPr>
            <a:picLocks noChangeAspect="1"/>
          </p:cNvPicPr>
          <p:nvPr/>
        </p:nvPicPr>
        <p:blipFill>
          <a:blip r:embed="rId3" cstate="print"/>
          <a:stretch>
            <a:fillRect/>
          </a:stretch>
        </p:blipFill>
        <p:spPr>
          <a:xfrm>
            <a:off x="0" y="3352800"/>
            <a:ext cx="9144000" cy="3505201"/>
          </a:xfrm>
          <a:prstGeom prst="rect">
            <a:avLst/>
          </a:prstGeom>
        </p:spPr>
      </p:pic>
      <p:sp>
        <p:nvSpPr>
          <p:cNvPr id="4" name="TextBox 3"/>
          <p:cNvSpPr txBox="1"/>
          <p:nvPr/>
        </p:nvSpPr>
        <p:spPr>
          <a:xfrm>
            <a:off x="0" y="0"/>
            <a:ext cx="3276600" cy="523220"/>
          </a:xfrm>
          <a:prstGeom prst="rect">
            <a:avLst/>
          </a:prstGeom>
          <a:noFill/>
        </p:spPr>
        <p:txBody>
          <a:bodyPr wrap="square" rtlCol="0">
            <a:spAutoFit/>
          </a:bodyPr>
          <a:lstStyle/>
          <a:p>
            <a:r>
              <a:rPr lang="en-US" sz="2800" dirty="0" smtClean="0">
                <a:solidFill>
                  <a:schemeClr val="accent1"/>
                </a:solidFill>
              </a:rPr>
              <a:t>Let us start with…</a:t>
            </a:r>
            <a:endParaRPr lang="en-US" sz="2800" dirty="0">
              <a:solidFill>
                <a:schemeClr val="accent1"/>
              </a:solidFill>
            </a:endParaRPr>
          </a:p>
        </p:txBody>
      </p:sp>
      <p:pic>
        <p:nvPicPr>
          <p:cNvPr id="5" name="News Report Opening.mp3">
            <a:hlinkClick r:id="" action="ppaction://media"/>
          </p:cNvPr>
          <p:cNvPicPr>
            <a:picLocks noRot="1" noChangeAspect="1"/>
          </p:cNvPicPr>
          <p:nvPr>
            <a:audioFile r:link="rId1"/>
          </p:nvPr>
        </p:nvPicPr>
        <p:blipFill>
          <a:blip r:embed="rId4" cstate="print"/>
          <a:stretch>
            <a:fillRect/>
          </a:stretch>
        </p:blipFill>
        <p:spPr>
          <a:xfrm>
            <a:off x="8839200"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309420"/>
          </a:xfrm>
          <a:prstGeom prst="rect">
            <a:avLst/>
          </a:prstGeom>
          <a:noFill/>
        </p:spPr>
        <p:txBody>
          <a:bodyPr wrap="square" rtlCol="0">
            <a:spAutoFit/>
          </a:bodyPr>
          <a:lstStyle/>
          <a:p>
            <a:endParaRPr lang="en-US" sz="2800" dirty="0" smtClean="0">
              <a:solidFill>
                <a:schemeClr val="accent1"/>
              </a:solidFill>
            </a:endParaRPr>
          </a:p>
          <a:p>
            <a:r>
              <a:rPr lang="en-US" sz="2800" dirty="0" smtClean="0">
                <a:solidFill>
                  <a:schemeClr val="accent1"/>
                </a:solidFill>
              </a:rPr>
              <a:t>Another major difference between an Expository essay and a Persuasive is…</a:t>
            </a:r>
          </a:p>
          <a:p>
            <a:endParaRPr lang="en-US" sz="1200" dirty="0" smtClean="0">
              <a:solidFill>
                <a:schemeClr val="accent1"/>
              </a:solidFill>
            </a:endParaRPr>
          </a:p>
          <a:p>
            <a:pPr algn="ctr"/>
            <a:r>
              <a:rPr lang="en-US" sz="4800" dirty="0" smtClean="0">
                <a:solidFill>
                  <a:srgbClr val="FFC000"/>
                </a:solidFill>
              </a:rPr>
              <a:t>Details</a:t>
            </a:r>
          </a:p>
          <a:p>
            <a:pPr algn="ctr"/>
            <a:endParaRPr lang="en-US" sz="1200" dirty="0" smtClean="0">
              <a:solidFill>
                <a:srgbClr val="FFC000"/>
              </a:solidFill>
            </a:endParaRPr>
          </a:p>
          <a:p>
            <a:pPr marL="457200" indent="-457200">
              <a:buFont typeface="+mj-lt"/>
              <a:buAutoNum type="arabicPeriod"/>
            </a:pPr>
            <a:r>
              <a:rPr lang="en-US" sz="2400" dirty="0" smtClean="0">
                <a:solidFill>
                  <a:schemeClr val="accent2"/>
                </a:solidFill>
              </a:rPr>
              <a:t>Instead of a main topic for your thesis, you present your main argument or opinion</a:t>
            </a:r>
          </a:p>
          <a:p>
            <a:pPr marL="457200" indent="-457200">
              <a:buFont typeface="+mj-lt"/>
              <a:buAutoNum type="arabicPeriod"/>
            </a:pPr>
            <a:r>
              <a:rPr lang="en-US" sz="2400" dirty="0" smtClean="0">
                <a:solidFill>
                  <a:schemeClr val="accent2"/>
                </a:solidFill>
              </a:rPr>
              <a:t>Your Sub-Topics become Supporting Arguments</a:t>
            </a:r>
          </a:p>
          <a:p>
            <a:pPr marL="457200" indent="-457200">
              <a:buFont typeface="+mj-lt"/>
              <a:buAutoNum type="arabicPeriod"/>
            </a:pPr>
            <a:r>
              <a:rPr lang="en-US" sz="2400" dirty="0" smtClean="0">
                <a:solidFill>
                  <a:schemeClr val="accent2"/>
                </a:solidFill>
              </a:rPr>
              <a:t>The details and examples are facts and information that support your arguments (some may need to cited from references)</a:t>
            </a:r>
          </a:p>
          <a:p>
            <a:pPr marL="457200" indent="-457200">
              <a:buFont typeface="+mj-lt"/>
              <a:buAutoNum type="arabicPeriod"/>
            </a:pPr>
            <a:r>
              <a:rPr lang="en-US" sz="2400" dirty="0" smtClean="0">
                <a:solidFill>
                  <a:schemeClr val="accent2"/>
                </a:solidFill>
              </a:rPr>
              <a:t>You don’t end with a Bang; now tell the reader what you want them to do by giving them a Call-to-Action!</a:t>
            </a:r>
          </a:p>
          <a:p>
            <a:pPr marL="457200" indent="-457200"/>
            <a:endParaRPr lang="en-US" sz="2400" dirty="0" smtClean="0">
              <a:solidFill>
                <a:schemeClr val="accent2"/>
              </a:solidFill>
            </a:endParaRPr>
          </a:p>
          <a:p>
            <a:pPr marL="457200" indent="-457200"/>
            <a:endParaRPr lang="en-US" sz="2800" dirty="0" smtClean="0">
              <a:solidFill>
                <a:schemeClr val="accent1"/>
              </a:solidFill>
            </a:endParaRPr>
          </a:p>
          <a:p>
            <a:pPr marL="457200" indent="-457200"/>
            <a:r>
              <a:rPr lang="en-US" sz="2800" dirty="0" smtClean="0">
                <a:solidFill>
                  <a:schemeClr val="accent1"/>
                </a:solidFill>
              </a:rPr>
              <a:t>Did you know there was another paragraph added too…</a:t>
            </a:r>
            <a:endParaRPr lang="en-US" sz="2800" dirty="0">
              <a:solidFill>
                <a:schemeClr val="accent1"/>
              </a:solidFill>
            </a:endParaRPr>
          </a:p>
        </p:txBody>
      </p:sp>
      <p:pic>
        <p:nvPicPr>
          <p:cNvPr id="4" name="Ah Man">
            <a:hlinkClick r:id="" action="ppaction://media"/>
          </p:cNvPr>
          <p:cNvPicPr>
            <a:picLocks noRot="1" noChangeAspect="1"/>
          </p:cNvPicPr>
          <p:nvPr>
            <a:wavAudioFile r:embed="rId1" name="Ah Man"/>
          </p:nvPr>
        </p:nvPicPr>
        <p:blipFill>
          <a:blip r:embed="rId3" cstate="print"/>
          <a:stretch>
            <a:fillRect/>
          </a:stretch>
        </p:blipFill>
        <p:spPr>
          <a:xfrm>
            <a:off x="8382000" y="5867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6001643"/>
          </a:xfrm>
          <a:prstGeom prst="rect">
            <a:avLst/>
          </a:prstGeom>
          <a:noFill/>
        </p:spPr>
        <p:txBody>
          <a:bodyPr wrap="square" rtlCol="0">
            <a:spAutoFit/>
          </a:bodyPr>
          <a:lstStyle/>
          <a:p>
            <a:pPr algn="ctr"/>
            <a:r>
              <a:rPr lang="en-US" sz="3600" dirty="0" smtClean="0">
                <a:solidFill>
                  <a:srgbClr val="FFFF00"/>
                </a:solidFill>
                <a:latin typeface="Times New Roman" pitchFamily="18" charset="0"/>
                <a:cs typeface="Times New Roman" pitchFamily="18" charset="0"/>
              </a:rPr>
              <a:t>The Counterargument</a:t>
            </a:r>
          </a:p>
          <a:p>
            <a:pPr algn="ctr"/>
            <a:endParaRPr lang="en-US" sz="3600" dirty="0" smtClean="0">
              <a:solidFill>
                <a:srgbClr val="FFFF00"/>
              </a:solidFill>
              <a:latin typeface="Times New Roman" pitchFamily="18" charset="0"/>
              <a:cs typeface="Times New Roman" pitchFamily="18" charset="0"/>
            </a:endParaRPr>
          </a:p>
          <a:p>
            <a:r>
              <a:rPr lang="en-US" sz="2400" dirty="0" smtClean="0">
                <a:solidFill>
                  <a:schemeClr val="accent6">
                    <a:lumMod val="60000"/>
                    <a:lumOff val="40000"/>
                  </a:schemeClr>
                </a:solidFill>
                <a:latin typeface="Times New Roman" pitchFamily="18" charset="0"/>
                <a:cs typeface="Times New Roman" pitchFamily="18" charset="0"/>
              </a:rPr>
              <a:t>This is where you give voice to any opposing opinions that may contradict your main argument.  This paragraph goes in-between your Third Body Paragraph and the Conclusion Paragraph in your essay.</a:t>
            </a:r>
          </a:p>
          <a:p>
            <a:endParaRPr lang="en-US" sz="2400" dirty="0" smtClean="0">
              <a:solidFill>
                <a:schemeClr val="accent6">
                  <a:lumMod val="60000"/>
                  <a:lumOff val="40000"/>
                </a:schemeClr>
              </a:solidFill>
              <a:latin typeface="Times New Roman" pitchFamily="18" charset="0"/>
              <a:cs typeface="Times New Roman" pitchFamily="18" charset="0"/>
            </a:endParaRPr>
          </a:p>
          <a:p>
            <a:pPr>
              <a:buFont typeface="Wingdings" pitchFamily="2" charset="2"/>
              <a:buChar char="Ø"/>
            </a:pPr>
            <a:r>
              <a:rPr lang="en-US" sz="2400" dirty="0" smtClean="0">
                <a:solidFill>
                  <a:schemeClr val="accent6">
                    <a:lumMod val="60000"/>
                    <a:lumOff val="40000"/>
                  </a:schemeClr>
                </a:solidFill>
                <a:latin typeface="Times New Roman" pitchFamily="18" charset="0"/>
                <a:cs typeface="Times New Roman" pitchFamily="18" charset="0"/>
              </a:rPr>
              <a:t>Opposing Argument or Opinion</a:t>
            </a:r>
          </a:p>
          <a:p>
            <a:pPr>
              <a:buFont typeface="Wingdings" pitchFamily="2" charset="2"/>
              <a:buChar char="Ø"/>
            </a:pPr>
            <a:r>
              <a:rPr lang="en-US" sz="2400" dirty="0" smtClean="0">
                <a:solidFill>
                  <a:schemeClr val="accent6">
                    <a:lumMod val="60000"/>
                    <a:lumOff val="40000"/>
                  </a:schemeClr>
                </a:solidFill>
                <a:latin typeface="Times New Roman" pitchFamily="18" charset="0"/>
                <a:cs typeface="Times New Roman" pitchFamily="18" charset="0"/>
              </a:rPr>
              <a:t>Destroy</a:t>
            </a:r>
          </a:p>
          <a:p>
            <a:pPr>
              <a:buFont typeface="Wingdings" pitchFamily="2" charset="2"/>
              <a:buChar char="Ø"/>
            </a:pPr>
            <a:r>
              <a:rPr lang="en-US" sz="2400" dirty="0" smtClean="0">
                <a:solidFill>
                  <a:schemeClr val="accent6">
                    <a:lumMod val="60000"/>
                    <a:lumOff val="40000"/>
                  </a:schemeClr>
                </a:solidFill>
                <a:latin typeface="Times New Roman" pitchFamily="18" charset="0"/>
                <a:cs typeface="Times New Roman" pitchFamily="18" charset="0"/>
              </a:rPr>
              <a:t>Destroy</a:t>
            </a:r>
          </a:p>
          <a:p>
            <a:pPr>
              <a:buFont typeface="Wingdings" pitchFamily="2" charset="2"/>
              <a:buChar char="Ø"/>
            </a:pPr>
            <a:r>
              <a:rPr lang="en-US" sz="2400" dirty="0" smtClean="0">
                <a:solidFill>
                  <a:schemeClr val="accent6">
                    <a:lumMod val="60000"/>
                    <a:lumOff val="40000"/>
                  </a:schemeClr>
                </a:solidFill>
                <a:latin typeface="Times New Roman" pitchFamily="18" charset="0"/>
                <a:cs typeface="Times New Roman" pitchFamily="18" charset="0"/>
              </a:rPr>
              <a:t>Destroy</a:t>
            </a:r>
          </a:p>
          <a:p>
            <a:pPr>
              <a:buFont typeface="Wingdings" pitchFamily="2" charset="2"/>
              <a:buChar char="Ø"/>
            </a:pPr>
            <a:r>
              <a:rPr lang="en-US" sz="2400" dirty="0" smtClean="0">
                <a:solidFill>
                  <a:schemeClr val="accent6">
                    <a:lumMod val="60000"/>
                    <a:lumOff val="40000"/>
                  </a:schemeClr>
                </a:solidFill>
                <a:latin typeface="Times New Roman" pitchFamily="18" charset="0"/>
                <a:cs typeface="Times New Roman" pitchFamily="18" charset="0"/>
              </a:rPr>
              <a:t>Conclusion/Transition</a:t>
            </a:r>
          </a:p>
          <a:p>
            <a:pPr>
              <a:buFont typeface="Wingdings" pitchFamily="2" charset="2"/>
              <a:buChar char="Ø"/>
            </a:pPr>
            <a:endParaRPr lang="en-US" sz="2400" dirty="0" smtClean="0">
              <a:solidFill>
                <a:schemeClr val="accent6">
                  <a:lumMod val="60000"/>
                  <a:lumOff val="40000"/>
                </a:schemeClr>
              </a:solidFill>
              <a:latin typeface="Times New Roman" pitchFamily="18" charset="0"/>
              <a:cs typeface="Times New Roman" pitchFamily="18" charset="0"/>
            </a:endParaRPr>
          </a:p>
          <a:p>
            <a:r>
              <a:rPr lang="en-US" sz="2400" dirty="0" smtClean="0">
                <a:solidFill>
                  <a:schemeClr val="accent6">
                    <a:lumMod val="60000"/>
                    <a:lumOff val="40000"/>
                  </a:schemeClr>
                </a:solidFill>
                <a:latin typeface="Times New Roman" pitchFamily="18" charset="0"/>
                <a:cs typeface="Times New Roman" pitchFamily="18" charset="0"/>
              </a:rPr>
              <a:t>Here is the catch, though. You only give the opposing opinion one sentence of this paragraph. The you spend the rest of the paragraph DESTROYING that argument!</a:t>
            </a:r>
          </a:p>
        </p:txBody>
      </p:sp>
      <p:pic>
        <p:nvPicPr>
          <p:cNvPr id="3" name="Oh Understanding.mp3">
            <a:hlinkClick r:id="" action="ppaction://media"/>
          </p:cNvPr>
          <p:cNvPicPr>
            <a:picLocks noRot="1" noChangeAspect="1"/>
          </p:cNvPicPr>
          <p:nvPr>
            <a:audioFile r:link="rId1"/>
          </p:nvPr>
        </p:nvPicPr>
        <p:blipFill>
          <a:blip r:embed="rId3" cstate="print"/>
          <a:stretch>
            <a:fillRect/>
          </a:stretch>
        </p:blipFill>
        <p:spPr>
          <a:xfrm>
            <a:off x="4419600" y="1066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rot="19094597">
            <a:off x="44434" y="503416"/>
            <a:ext cx="1828800" cy="830997"/>
          </a:xfrm>
          <a:prstGeom prst="rect">
            <a:avLst/>
          </a:prstGeom>
          <a:noFill/>
        </p:spPr>
        <p:txBody>
          <a:bodyPr wrap="square" rtlCol="0">
            <a:spAutoFit/>
          </a:bodyPr>
          <a:lstStyle/>
          <a:p>
            <a:r>
              <a:rPr lang="en-US" sz="4800" dirty="0" smtClean="0">
                <a:solidFill>
                  <a:srgbClr val="FFC000"/>
                </a:solidFill>
              </a:rPr>
              <a:t>Tip #3</a:t>
            </a:r>
            <a:endParaRPr lang="en-US" sz="4800" dirty="0">
              <a:solidFill>
                <a:srgbClr val="FFC000"/>
              </a:solidFill>
            </a:endParaRPr>
          </a:p>
        </p:txBody>
      </p:sp>
      <p:sp>
        <p:nvSpPr>
          <p:cNvPr id="4" name="TextBox 3"/>
          <p:cNvSpPr txBox="1"/>
          <p:nvPr/>
        </p:nvSpPr>
        <p:spPr>
          <a:xfrm>
            <a:off x="2286000" y="609600"/>
            <a:ext cx="6248400" cy="584775"/>
          </a:xfrm>
          <a:prstGeom prst="rect">
            <a:avLst/>
          </a:prstGeom>
          <a:noFill/>
        </p:spPr>
        <p:txBody>
          <a:bodyPr wrap="square" rtlCol="0">
            <a:spAutoFit/>
          </a:bodyPr>
          <a:lstStyle/>
          <a:p>
            <a:pPr algn="ctr"/>
            <a:r>
              <a:rPr lang="en-US" sz="3200" b="1" dirty="0" smtClean="0">
                <a:solidFill>
                  <a:srgbClr val="92D050"/>
                </a:solidFill>
                <a:latin typeface="Bookman Old Style" pitchFamily="18" charset="0"/>
              </a:rPr>
              <a:t>Use Your Resources</a:t>
            </a:r>
            <a:endParaRPr lang="en-US" sz="3200" b="1" dirty="0">
              <a:solidFill>
                <a:srgbClr val="92D050"/>
              </a:solidFill>
              <a:latin typeface="Bookman Old Style" pitchFamily="18" charset="0"/>
            </a:endParaRPr>
          </a:p>
        </p:txBody>
      </p:sp>
      <p:sp>
        <p:nvSpPr>
          <p:cNvPr id="5" name="TextBox 4"/>
          <p:cNvSpPr txBox="1"/>
          <p:nvPr/>
        </p:nvSpPr>
        <p:spPr>
          <a:xfrm>
            <a:off x="304800" y="2133600"/>
            <a:ext cx="8458200" cy="3785652"/>
          </a:xfrm>
          <a:prstGeom prst="rect">
            <a:avLst/>
          </a:prstGeom>
          <a:noFill/>
        </p:spPr>
        <p:txBody>
          <a:bodyPr wrap="square" rtlCol="0">
            <a:spAutoFit/>
          </a:bodyPr>
          <a:lstStyle/>
          <a:p>
            <a:r>
              <a:rPr lang="en-US" sz="2000" dirty="0" smtClean="0">
                <a:solidFill>
                  <a:schemeClr val="accent3">
                    <a:lumMod val="60000"/>
                    <a:lumOff val="40000"/>
                  </a:schemeClr>
                </a:solidFill>
              </a:rPr>
              <a:t>You probably have family that can help you:</a:t>
            </a:r>
          </a:p>
          <a:p>
            <a:pPr>
              <a:buFont typeface="Arial" pitchFamily="34" charset="0"/>
              <a:buChar char="•"/>
            </a:pPr>
            <a:r>
              <a:rPr lang="en-US" sz="2000" dirty="0" smtClean="0">
                <a:solidFill>
                  <a:schemeClr val="accent3">
                    <a:lumMod val="60000"/>
                    <a:lumOff val="40000"/>
                  </a:schemeClr>
                </a:solidFill>
              </a:rPr>
              <a:t>Parents</a:t>
            </a:r>
          </a:p>
          <a:p>
            <a:pPr>
              <a:buFont typeface="Arial" pitchFamily="34" charset="0"/>
              <a:buChar char="•"/>
            </a:pPr>
            <a:r>
              <a:rPr lang="en-US" sz="2000" dirty="0" smtClean="0">
                <a:solidFill>
                  <a:schemeClr val="accent3">
                    <a:lumMod val="60000"/>
                    <a:lumOff val="40000"/>
                  </a:schemeClr>
                </a:solidFill>
              </a:rPr>
              <a:t>Older Siblings</a:t>
            </a:r>
          </a:p>
          <a:p>
            <a:pPr>
              <a:buFont typeface="Arial" pitchFamily="34" charset="0"/>
              <a:buChar char="•"/>
            </a:pPr>
            <a:r>
              <a:rPr lang="en-US" sz="2000" dirty="0" smtClean="0">
                <a:solidFill>
                  <a:schemeClr val="accent3">
                    <a:lumMod val="60000"/>
                    <a:lumOff val="40000"/>
                  </a:schemeClr>
                </a:solidFill>
              </a:rPr>
              <a:t>Other Family Members</a:t>
            </a:r>
          </a:p>
          <a:p>
            <a:pPr>
              <a:buFont typeface="Arial" pitchFamily="34" charset="0"/>
              <a:buChar char="•"/>
            </a:pPr>
            <a:r>
              <a:rPr lang="en-US" sz="2000" dirty="0" smtClean="0">
                <a:solidFill>
                  <a:schemeClr val="accent3">
                    <a:lumMod val="60000"/>
                    <a:lumOff val="40000"/>
                  </a:schemeClr>
                </a:solidFill>
              </a:rPr>
              <a:t>And even your friends</a:t>
            </a:r>
          </a:p>
          <a:p>
            <a:endParaRPr lang="en-US" sz="2000" dirty="0">
              <a:solidFill>
                <a:schemeClr val="accent3">
                  <a:lumMod val="60000"/>
                  <a:lumOff val="40000"/>
                </a:schemeClr>
              </a:solidFill>
            </a:endParaRPr>
          </a:p>
          <a:p>
            <a:r>
              <a:rPr lang="en-US" sz="2000" dirty="0" smtClean="0">
                <a:solidFill>
                  <a:schemeClr val="accent3">
                    <a:lumMod val="60000"/>
                    <a:lumOff val="40000"/>
                  </a:schemeClr>
                </a:solidFill>
              </a:rPr>
              <a:t>Not to mention, you have a teacher who just so happens to be an expert on essay writing. My wiki page </a:t>
            </a:r>
            <a:r>
              <a:rPr lang="en-US" sz="2000" dirty="0" smtClean="0">
                <a:solidFill>
                  <a:schemeClr val="accent3">
                    <a:lumMod val="60000"/>
                    <a:lumOff val="40000"/>
                  </a:schemeClr>
                </a:solidFill>
                <a:hlinkClick r:id="rId2"/>
              </a:rPr>
              <a:t>http://mrmcdanielsteacherpage.wikispaces.com</a:t>
            </a:r>
            <a:r>
              <a:rPr lang="en-US" sz="2000" dirty="0" smtClean="0">
                <a:solidFill>
                  <a:schemeClr val="accent3">
                    <a:lumMod val="60000"/>
                    <a:lumOff val="40000"/>
                  </a:schemeClr>
                </a:solidFill>
              </a:rPr>
              <a:t> is full of helpful stuff.</a:t>
            </a:r>
          </a:p>
          <a:p>
            <a:endParaRPr lang="en-US" sz="2000" dirty="0">
              <a:solidFill>
                <a:schemeClr val="accent3">
                  <a:lumMod val="60000"/>
                  <a:lumOff val="40000"/>
                </a:schemeClr>
              </a:solidFill>
            </a:endParaRPr>
          </a:p>
          <a:p>
            <a:r>
              <a:rPr lang="en-US" sz="2000" dirty="0" smtClean="0">
                <a:solidFill>
                  <a:schemeClr val="accent3">
                    <a:lumMod val="60000"/>
                    <a:lumOff val="40000"/>
                  </a:schemeClr>
                </a:solidFill>
              </a:rPr>
              <a:t>Last of all, you have the internet at your disposal which can give you a wealth of knowledge and advice…</a:t>
            </a:r>
            <a:r>
              <a:rPr lang="en-US" sz="2000" dirty="0" smtClean="0">
                <a:solidFill>
                  <a:srgbClr val="FF0000"/>
                </a:solidFill>
              </a:rPr>
              <a:t>but do not plagiarize!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rot="19102857">
            <a:off x="45148" y="502439"/>
            <a:ext cx="1828800" cy="830997"/>
          </a:xfrm>
          <a:prstGeom prst="rect">
            <a:avLst/>
          </a:prstGeom>
          <a:noFill/>
        </p:spPr>
        <p:txBody>
          <a:bodyPr wrap="square" rtlCol="0">
            <a:spAutoFit/>
          </a:bodyPr>
          <a:lstStyle/>
          <a:p>
            <a:r>
              <a:rPr lang="en-US" sz="4800" dirty="0" smtClean="0">
                <a:solidFill>
                  <a:srgbClr val="FFFF00"/>
                </a:solidFill>
              </a:rPr>
              <a:t>Tip #4</a:t>
            </a:r>
            <a:endParaRPr lang="en-US" sz="4800" dirty="0">
              <a:solidFill>
                <a:srgbClr val="FFFF00"/>
              </a:solidFill>
            </a:endParaRPr>
          </a:p>
        </p:txBody>
      </p:sp>
      <p:sp>
        <p:nvSpPr>
          <p:cNvPr id="3" name="TextBox 2"/>
          <p:cNvSpPr txBox="1"/>
          <p:nvPr/>
        </p:nvSpPr>
        <p:spPr>
          <a:xfrm>
            <a:off x="2057400" y="838200"/>
            <a:ext cx="6629400" cy="646331"/>
          </a:xfrm>
          <a:prstGeom prst="rect">
            <a:avLst/>
          </a:prstGeom>
          <a:noFill/>
        </p:spPr>
        <p:txBody>
          <a:bodyPr wrap="square" rtlCol="0">
            <a:spAutoFit/>
          </a:bodyPr>
          <a:lstStyle/>
          <a:p>
            <a:r>
              <a:rPr lang="en-US" sz="3600" dirty="0" smtClean="0">
                <a:solidFill>
                  <a:schemeClr val="accent2">
                    <a:lumMod val="75000"/>
                  </a:schemeClr>
                </a:solidFill>
                <a:latin typeface="Times New Roman" pitchFamily="18" charset="0"/>
                <a:cs typeface="Times New Roman" pitchFamily="18" charset="0"/>
              </a:rPr>
              <a:t>Edit…Revise…and Revise Again</a:t>
            </a:r>
            <a:endParaRPr lang="en-US" sz="3600" dirty="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304800" y="2286000"/>
            <a:ext cx="8534400" cy="3170099"/>
          </a:xfrm>
          <a:prstGeom prst="rect">
            <a:avLst/>
          </a:prstGeom>
          <a:noFill/>
        </p:spPr>
        <p:txBody>
          <a:bodyPr wrap="square" rtlCol="0">
            <a:spAutoFit/>
          </a:bodyPr>
          <a:lstStyle/>
          <a:p>
            <a:r>
              <a:rPr lang="en-US" sz="2000" dirty="0" smtClean="0">
                <a:solidFill>
                  <a:schemeClr val="accent2">
                    <a:lumMod val="60000"/>
                    <a:lumOff val="40000"/>
                  </a:schemeClr>
                </a:solidFill>
                <a:latin typeface="Times New Roman" pitchFamily="18" charset="0"/>
                <a:cs typeface="Times New Roman" pitchFamily="18" charset="0"/>
              </a:rPr>
              <a:t>Have you ever heard the saying, a writer’s work is never done? Well, it’s true. Your essay can always be made better. Don’t settle for less than your best. Keep editing until you and everyone around you thinks your essay is perfect, and when you think it is, give it to me and I will show you things you can fix.</a:t>
            </a:r>
          </a:p>
          <a:p>
            <a:endParaRPr lang="en-US" sz="2000" dirty="0">
              <a:solidFill>
                <a:schemeClr val="accent2">
                  <a:lumMod val="75000"/>
                </a:schemeClr>
              </a:solidFill>
              <a:latin typeface="Times New Roman" pitchFamily="18" charset="0"/>
              <a:cs typeface="Times New Roman" pitchFamily="18" charset="0"/>
            </a:endParaRPr>
          </a:p>
          <a:p>
            <a:r>
              <a:rPr lang="en-US" sz="2000" dirty="0" smtClean="0">
                <a:solidFill>
                  <a:schemeClr val="accent2">
                    <a:lumMod val="40000"/>
                    <a:lumOff val="60000"/>
                  </a:schemeClr>
                </a:solidFill>
                <a:latin typeface="Times New Roman" pitchFamily="18" charset="0"/>
                <a:cs typeface="Times New Roman" pitchFamily="18" charset="0"/>
              </a:rPr>
              <a:t>Above all, have fun with it. Writing should be fun. Stephen King once said, “when a good writer is having fun, the audience is almost always having fun too” (</a:t>
            </a:r>
            <a:r>
              <a:rPr lang="en-US" sz="2000" i="1" dirty="0" smtClean="0">
                <a:solidFill>
                  <a:schemeClr val="accent2">
                    <a:lumMod val="40000"/>
                    <a:lumOff val="60000"/>
                  </a:schemeClr>
                </a:solidFill>
                <a:latin typeface="Times New Roman" pitchFamily="18" charset="0"/>
                <a:cs typeface="Times New Roman" pitchFamily="18" charset="0"/>
              </a:rPr>
              <a:t>Entertainment Weekly</a:t>
            </a:r>
            <a:r>
              <a:rPr lang="en-US" sz="2000" dirty="0" smtClean="0">
                <a:solidFill>
                  <a:schemeClr val="accent2">
                    <a:lumMod val="40000"/>
                    <a:lumOff val="60000"/>
                  </a:schemeClr>
                </a:solidFill>
                <a:latin typeface="Times New Roman" pitchFamily="18" charset="0"/>
                <a:cs typeface="Times New Roman" pitchFamily="18" charset="0"/>
              </a:rPr>
              <a:t>, August 17</a:t>
            </a:r>
            <a:r>
              <a:rPr lang="en-US" sz="2000" baseline="30000" dirty="0" smtClean="0">
                <a:solidFill>
                  <a:schemeClr val="accent2">
                    <a:lumMod val="40000"/>
                    <a:lumOff val="60000"/>
                  </a:schemeClr>
                </a:solidFill>
                <a:latin typeface="Times New Roman" pitchFamily="18" charset="0"/>
                <a:cs typeface="Times New Roman" pitchFamily="18" charset="0"/>
              </a:rPr>
              <a:t>th</a:t>
            </a:r>
            <a:r>
              <a:rPr lang="en-US" sz="2000" dirty="0" smtClean="0">
                <a:solidFill>
                  <a:schemeClr val="accent2">
                    <a:lumMod val="40000"/>
                    <a:lumOff val="60000"/>
                  </a:schemeClr>
                </a:solidFill>
                <a:latin typeface="Times New Roman" pitchFamily="18" charset="0"/>
                <a:cs typeface="Times New Roman" pitchFamily="18" charset="0"/>
              </a:rPr>
              <a:t>, 2010). You can be creative, show your imagination, humor, personality, and every other side of who you are through what you write. </a:t>
            </a:r>
            <a:endParaRPr lang="en-US" sz="2000" dirty="0">
              <a:solidFill>
                <a:schemeClr val="accent2">
                  <a:lumMod val="40000"/>
                  <a:lumOff val="60000"/>
                </a:schemeClr>
              </a:solidFill>
              <a:latin typeface="Times New Roman" pitchFamily="18" charset="0"/>
              <a:cs typeface="Times New Roman" pitchFamily="18" charset="0"/>
            </a:endParaRPr>
          </a:p>
        </p:txBody>
      </p:sp>
      <p:pic>
        <p:nvPicPr>
          <p:cNvPr id="5" name="Typewriter.mp3">
            <a:hlinkClick r:id="" action="ppaction://media"/>
          </p:cNvPr>
          <p:cNvPicPr>
            <a:picLocks noRot="1" noChangeAspect="1"/>
          </p:cNvPicPr>
          <p:nvPr>
            <a:audioFile r:link="rId1"/>
          </p:nvPr>
        </p:nvPicPr>
        <p:blipFill>
          <a:blip r:embed="rId3"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838200"/>
            <a:ext cx="9144000" cy="4832092"/>
          </a:xfrm>
          <a:prstGeom prst="rect">
            <a:avLst/>
          </a:prstGeom>
          <a:noFill/>
        </p:spPr>
        <p:txBody>
          <a:bodyPr wrap="square" rtlCol="0">
            <a:spAutoFit/>
          </a:bodyPr>
          <a:lstStyle/>
          <a:p>
            <a:pPr algn="ctr"/>
            <a:r>
              <a:rPr lang="en-US" sz="2800" dirty="0" smtClean="0"/>
              <a:t>Created By</a:t>
            </a:r>
          </a:p>
          <a:p>
            <a:pPr algn="ctr"/>
            <a:endParaRPr lang="en-US" sz="2800" dirty="0">
              <a:solidFill>
                <a:srgbClr val="FFFF00"/>
              </a:solidFill>
            </a:endParaRPr>
          </a:p>
          <a:p>
            <a:pPr algn="ctr"/>
            <a:r>
              <a:rPr lang="en-US" sz="2800" dirty="0" smtClean="0">
                <a:solidFill>
                  <a:srgbClr val="FFFF00"/>
                </a:solidFill>
              </a:rPr>
              <a:t>The Master</a:t>
            </a:r>
          </a:p>
          <a:p>
            <a:pPr algn="ctr"/>
            <a:endParaRPr lang="en-US" sz="2800" dirty="0">
              <a:solidFill>
                <a:srgbClr val="FFFF00"/>
              </a:solidFill>
            </a:endParaRPr>
          </a:p>
          <a:p>
            <a:pPr algn="ctr"/>
            <a:r>
              <a:rPr lang="en-US" sz="2800" dirty="0" smtClean="0">
                <a:solidFill>
                  <a:srgbClr val="C00000"/>
                </a:solidFill>
              </a:rPr>
              <a:t>Mr. McDaniel</a:t>
            </a:r>
          </a:p>
          <a:p>
            <a:pPr algn="ctr"/>
            <a:endParaRPr lang="en-US" sz="2800" dirty="0">
              <a:solidFill>
                <a:srgbClr val="FFFF00"/>
              </a:solidFill>
            </a:endParaRPr>
          </a:p>
          <a:p>
            <a:pPr algn="ctr"/>
            <a:r>
              <a:rPr lang="en-US" sz="2800" dirty="0" smtClean="0">
                <a:solidFill>
                  <a:schemeClr val="tx2">
                    <a:lumMod val="60000"/>
                    <a:lumOff val="40000"/>
                  </a:schemeClr>
                </a:solidFill>
              </a:rPr>
              <a:t>Yes.</a:t>
            </a:r>
          </a:p>
          <a:p>
            <a:pPr algn="ctr"/>
            <a:endParaRPr lang="en-US" sz="2800" dirty="0">
              <a:solidFill>
                <a:schemeClr val="tx2">
                  <a:lumMod val="60000"/>
                  <a:lumOff val="40000"/>
                </a:schemeClr>
              </a:solidFill>
            </a:endParaRPr>
          </a:p>
          <a:p>
            <a:pPr algn="ctr"/>
            <a:r>
              <a:rPr lang="en-US" sz="2800" dirty="0" smtClean="0">
                <a:solidFill>
                  <a:schemeClr val="tx2">
                    <a:lumMod val="60000"/>
                    <a:lumOff val="40000"/>
                  </a:schemeClr>
                </a:solidFill>
              </a:rPr>
              <a:t>I know.</a:t>
            </a:r>
          </a:p>
          <a:p>
            <a:pPr algn="ctr"/>
            <a:endParaRPr lang="en-US" sz="2800" dirty="0">
              <a:solidFill>
                <a:schemeClr val="tx2">
                  <a:lumMod val="60000"/>
                  <a:lumOff val="40000"/>
                </a:schemeClr>
              </a:solidFill>
            </a:endParaRPr>
          </a:p>
          <a:p>
            <a:pPr algn="ctr"/>
            <a:r>
              <a:rPr lang="en-US" sz="2800" dirty="0" smtClean="0">
                <a:solidFill>
                  <a:schemeClr val="tx2">
                    <a:lumMod val="60000"/>
                    <a:lumOff val="40000"/>
                  </a:schemeClr>
                </a:solidFill>
              </a:rPr>
              <a:t>I’m that awesome.</a:t>
            </a:r>
          </a:p>
        </p:txBody>
      </p:sp>
      <p:pic>
        <p:nvPicPr>
          <p:cNvPr id="3" name="Evil Laughs.mp3">
            <a:hlinkClick r:id="" action="ppaction://media"/>
          </p:cNvPr>
          <p:cNvPicPr>
            <a:picLocks noRot="1" noChangeAspect="1"/>
          </p:cNvPicPr>
          <p:nvPr>
            <a:audioFile r:link="rId1"/>
          </p:nvPr>
        </p:nvPicPr>
        <p:blipFill>
          <a:blip r:embed="rId3"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descr="essay.gif"/>
          <p:cNvPicPr>
            <a:picLocks noChangeAspect="1"/>
          </p:cNvPicPr>
          <p:nvPr/>
        </p:nvPicPr>
        <p:blipFill>
          <a:blip r:embed="rId3" cstate="print"/>
          <a:stretch>
            <a:fillRect/>
          </a:stretch>
        </p:blipFill>
        <p:spPr>
          <a:xfrm>
            <a:off x="6848475" y="4676775"/>
            <a:ext cx="2295525" cy="2181225"/>
          </a:xfrm>
          <a:prstGeom prst="rect">
            <a:avLst/>
          </a:prstGeom>
        </p:spPr>
      </p:pic>
      <p:sp>
        <p:nvSpPr>
          <p:cNvPr id="3" name="TextBox 2"/>
          <p:cNvSpPr txBox="1"/>
          <p:nvPr/>
        </p:nvSpPr>
        <p:spPr>
          <a:xfrm>
            <a:off x="0" y="2667000"/>
            <a:ext cx="9144000" cy="1384995"/>
          </a:xfrm>
          <a:prstGeom prst="rect">
            <a:avLst/>
          </a:prstGeom>
          <a:noFill/>
        </p:spPr>
        <p:txBody>
          <a:bodyPr wrap="square" rtlCol="0">
            <a:spAutoFit/>
          </a:bodyPr>
          <a:lstStyle/>
          <a:p>
            <a:r>
              <a:rPr lang="en-US" sz="2800" dirty="0" smtClean="0">
                <a:solidFill>
                  <a:schemeClr val="accent4">
                    <a:lumMod val="40000"/>
                    <a:lumOff val="60000"/>
                  </a:schemeClr>
                </a:solidFill>
                <a:latin typeface="Andalus" pitchFamily="2" charset="-78"/>
                <a:cs typeface="Andalus" pitchFamily="2" charset="-78"/>
              </a:rPr>
              <a:t>An assignment to write an essay may seem difficult at first, but if broken down into parts, it is much easier and can be fun. </a:t>
            </a:r>
            <a:endParaRPr lang="en-US" sz="2800" dirty="0">
              <a:solidFill>
                <a:schemeClr val="accent4">
                  <a:lumMod val="40000"/>
                  <a:lumOff val="60000"/>
                </a:schemeClr>
              </a:solidFill>
              <a:latin typeface="Andalus" pitchFamily="2" charset="-78"/>
              <a:cs typeface="Andalus" pitchFamily="2" charset="-78"/>
            </a:endParaRPr>
          </a:p>
        </p:txBody>
      </p:sp>
      <p:sp>
        <p:nvSpPr>
          <p:cNvPr id="4" name="TextBox 3"/>
          <p:cNvSpPr txBox="1"/>
          <p:nvPr/>
        </p:nvSpPr>
        <p:spPr>
          <a:xfrm>
            <a:off x="0" y="914400"/>
            <a:ext cx="9144000" cy="1015663"/>
          </a:xfrm>
          <a:prstGeom prst="rect">
            <a:avLst/>
          </a:prstGeom>
          <a:noFill/>
        </p:spPr>
        <p:txBody>
          <a:bodyPr wrap="square" rtlCol="0">
            <a:spAutoFit/>
          </a:bodyPr>
          <a:lstStyle/>
          <a:p>
            <a:pPr algn="ctr"/>
            <a:r>
              <a:rPr lang="en-US" sz="6000" dirty="0" smtClean="0">
                <a:solidFill>
                  <a:schemeClr val="accent2">
                    <a:lumMod val="60000"/>
                    <a:lumOff val="40000"/>
                  </a:schemeClr>
                </a:solidFill>
                <a:latin typeface="Andalus" pitchFamily="2" charset="-78"/>
                <a:cs typeface="Andalus" pitchFamily="2" charset="-78"/>
              </a:rPr>
              <a:t>Don’t Stress</a:t>
            </a:r>
            <a:endParaRPr lang="en-US" sz="6000" dirty="0">
              <a:solidFill>
                <a:schemeClr val="accent2">
                  <a:lumMod val="60000"/>
                  <a:lumOff val="40000"/>
                </a:schemeClr>
              </a:solidFill>
              <a:latin typeface="Andalus" pitchFamily="2" charset="-78"/>
              <a:cs typeface="Andalus" pitchFamily="2" charset="-78"/>
            </a:endParaRPr>
          </a:p>
        </p:txBody>
      </p:sp>
      <p:sp>
        <p:nvSpPr>
          <p:cNvPr id="5" name="TextBox 4"/>
          <p:cNvSpPr txBox="1"/>
          <p:nvPr/>
        </p:nvSpPr>
        <p:spPr>
          <a:xfrm rot="19409388">
            <a:off x="75275" y="439704"/>
            <a:ext cx="1752184" cy="830997"/>
          </a:xfrm>
          <a:prstGeom prst="rect">
            <a:avLst/>
          </a:prstGeom>
          <a:noFill/>
        </p:spPr>
        <p:txBody>
          <a:bodyPr wrap="square" rtlCol="0">
            <a:spAutoFit/>
          </a:bodyPr>
          <a:lstStyle/>
          <a:p>
            <a:r>
              <a:rPr lang="en-US" sz="4800" dirty="0" smtClean="0">
                <a:solidFill>
                  <a:srgbClr val="FFC000"/>
                </a:solidFill>
              </a:rPr>
              <a:t>Tip #1</a:t>
            </a:r>
            <a:endParaRPr lang="en-US" sz="4800" dirty="0">
              <a:solidFill>
                <a:srgbClr val="FFC000"/>
              </a:solidFill>
            </a:endParaRPr>
          </a:p>
        </p:txBody>
      </p:sp>
      <p:pic>
        <p:nvPicPr>
          <p:cNvPr id="7" name="Don't Stress">
            <a:hlinkClick r:id="" action="ppaction://media"/>
          </p:cNvPr>
          <p:cNvPicPr>
            <a:picLocks noRot="1" noChangeAspect="1"/>
          </p:cNvPicPr>
          <p:nvPr>
            <a:wavAudioFile r:embed="rId1" name="Don't Stress"/>
          </p:nvPr>
        </p:nvPicPr>
        <p:blipFill>
          <a:blip r:embed="rId4" cstate="print"/>
          <a:stretch>
            <a:fillRect/>
          </a:stretch>
        </p:blipFill>
        <p:spPr>
          <a:xfrm>
            <a:off x="4419600" y="2057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6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rot="19234040">
            <a:off x="917" y="639283"/>
            <a:ext cx="2310756" cy="830997"/>
          </a:xfrm>
          <a:prstGeom prst="rect">
            <a:avLst/>
          </a:prstGeom>
          <a:noFill/>
        </p:spPr>
        <p:txBody>
          <a:bodyPr wrap="square" rtlCol="0">
            <a:spAutoFit/>
          </a:bodyPr>
          <a:lstStyle/>
          <a:p>
            <a:r>
              <a:rPr lang="en-US" sz="4800" dirty="0" smtClean="0">
                <a:solidFill>
                  <a:srgbClr val="FFFF00"/>
                </a:solidFill>
                <a:latin typeface="DejaVu Sans" pitchFamily="34" charset="0"/>
                <a:ea typeface="DejaVu Sans" pitchFamily="34" charset="0"/>
                <a:cs typeface="DejaVu Sans" pitchFamily="34" charset="0"/>
              </a:rPr>
              <a:t>Tip #2</a:t>
            </a:r>
            <a:endParaRPr lang="en-US" sz="4800" dirty="0">
              <a:solidFill>
                <a:srgbClr val="FFFF00"/>
              </a:solidFill>
              <a:latin typeface="DejaVu Sans" pitchFamily="34" charset="0"/>
              <a:ea typeface="DejaVu Sans" pitchFamily="34" charset="0"/>
              <a:cs typeface="DejaVu Sans" pitchFamily="34" charset="0"/>
            </a:endParaRPr>
          </a:p>
        </p:txBody>
      </p:sp>
      <p:sp>
        <p:nvSpPr>
          <p:cNvPr id="3" name="TextBox 2"/>
          <p:cNvSpPr txBox="1"/>
          <p:nvPr/>
        </p:nvSpPr>
        <p:spPr>
          <a:xfrm>
            <a:off x="2667000" y="609600"/>
            <a:ext cx="5867400" cy="646331"/>
          </a:xfrm>
          <a:prstGeom prst="rect">
            <a:avLst/>
          </a:prstGeom>
          <a:noFill/>
        </p:spPr>
        <p:txBody>
          <a:bodyPr wrap="square" rtlCol="0">
            <a:spAutoFit/>
          </a:bodyPr>
          <a:lstStyle/>
          <a:p>
            <a:pPr algn="r"/>
            <a:r>
              <a:rPr lang="en-US" sz="3600" dirty="0" smtClean="0">
                <a:solidFill>
                  <a:srgbClr val="FFFF00"/>
                </a:solidFill>
                <a:latin typeface="DejaVu Sans" pitchFamily="34" charset="0"/>
                <a:ea typeface="DejaVu Sans" pitchFamily="34" charset="0"/>
                <a:cs typeface="DejaVu Sans" pitchFamily="34" charset="0"/>
              </a:rPr>
              <a:t>Essay Structure</a:t>
            </a:r>
            <a:endParaRPr lang="en-US" sz="3600" dirty="0">
              <a:solidFill>
                <a:srgbClr val="FFFF00"/>
              </a:solidFill>
              <a:latin typeface="DejaVu Sans" pitchFamily="34" charset="0"/>
              <a:ea typeface="DejaVu Sans" pitchFamily="34" charset="0"/>
              <a:cs typeface="DejaVu Sans" pitchFamily="34" charset="0"/>
            </a:endParaRPr>
          </a:p>
        </p:txBody>
      </p:sp>
      <p:sp>
        <p:nvSpPr>
          <p:cNvPr id="4" name="TextBox 3"/>
          <p:cNvSpPr txBox="1"/>
          <p:nvPr/>
        </p:nvSpPr>
        <p:spPr>
          <a:xfrm>
            <a:off x="0" y="2590800"/>
            <a:ext cx="9144000" cy="2554545"/>
          </a:xfrm>
          <a:prstGeom prst="rect">
            <a:avLst/>
          </a:prstGeom>
          <a:noFill/>
        </p:spPr>
        <p:txBody>
          <a:bodyPr wrap="square" rtlCol="0">
            <a:spAutoFit/>
          </a:bodyPr>
          <a:lstStyle/>
          <a:p>
            <a:r>
              <a:rPr lang="en-US" sz="2000" dirty="0" smtClean="0">
                <a:solidFill>
                  <a:schemeClr val="accent6">
                    <a:lumMod val="60000"/>
                    <a:lumOff val="40000"/>
                  </a:schemeClr>
                </a:solidFill>
                <a:latin typeface="DejaVu Sans" pitchFamily="34" charset="0"/>
                <a:ea typeface="DejaVu Sans" pitchFamily="34" charset="0"/>
                <a:cs typeface="DejaVu Sans" pitchFamily="34" charset="0"/>
              </a:rPr>
              <a:t>It is important to have the correct structure for your essay to help organize your thoughts and ideas which can help prevent writing off topic and wasting time. Failing to have the correct essay structure can certainly cause you confusion and will make the process seem more difficult.</a:t>
            </a:r>
          </a:p>
          <a:p>
            <a:endParaRPr lang="en-US" sz="2000" dirty="0">
              <a:solidFill>
                <a:schemeClr val="accent6">
                  <a:lumMod val="60000"/>
                  <a:lumOff val="40000"/>
                </a:schemeClr>
              </a:solidFill>
              <a:latin typeface="DejaVu Sans" pitchFamily="34" charset="0"/>
              <a:ea typeface="DejaVu Sans" pitchFamily="34" charset="0"/>
              <a:cs typeface="DejaVu Sans" pitchFamily="34" charset="0"/>
            </a:endParaRPr>
          </a:p>
          <a:p>
            <a:r>
              <a:rPr lang="en-US" sz="2000" dirty="0" smtClean="0">
                <a:solidFill>
                  <a:schemeClr val="accent6">
                    <a:lumMod val="60000"/>
                    <a:lumOff val="40000"/>
                  </a:schemeClr>
                </a:solidFill>
                <a:latin typeface="DejaVu Sans" pitchFamily="34" charset="0"/>
                <a:ea typeface="DejaVu Sans" pitchFamily="34" charset="0"/>
                <a:cs typeface="DejaVu Sans" pitchFamily="34" charset="0"/>
              </a:rPr>
              <a:t>That is why I suggest doing every step of the writing process (yes, there is a process) for every single essay you do. The first step is…</a:t>
            </a:r>
            <a:endParaRPr lang="en-US" sz="2000" dirty="0">
              <a:solidFill>
                <a:schemeClr val="accent6">
                  <a:lumMod val="60000"/>
                  <a:lumOff val="40000"/>
                </a:schemeClr>
              </a:solidFill>
              <a:latin typeface="DejaVu Sans" pitchFamily="34" charset="0"/>
              <a:ea typeface="DejaVu Sans" pitchFamily="34" charset="0"/>
              <a:cs typeface="DejaVu Sans" pitchFamily="34" charset="0"/>
            </a:endParaRPr>
          </a:p>
        </p:txBody>
      </p:sp>
      <p:pic>
        <p:nvPicPr>
          <p:cNvPr id="5" name="Essay Structure">
            <a:hlinkClick r:id="" action="ppaction://media"/>
          </p:cNvPr>
          <p:cNvPicPr>
            <a:picLocks noRot="1" noChangeAspect="1"/>
          </p:cNvPicPr>
          <p:nvPr>
            <a:wavAudioFile r:embed="rId1" name="Essay Structure"/>
          </p:nvPr>
        </p:nvPicPr>
        <p:blipFill>
          <a:blip r:embed="rId3" cstate="print"/>
          <a:stretch>
            <a:fillRect/>
          </a:stretch>
        </p:blipFill>
        <p:spPr>
          <a:xfrm>
            <a:off x="3962400" y="1752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storm.jpg"/>
          <p:cNvPicPr>
            <a:picLocks noChangeAspect="1"/>
          </p:cNvPicPr>
          <p:nvPr/>
        </p:nvPicPr>
        <p:blipFill>
          <a:blip r:embed="rId3" cstate="print"/>
          <a:stretch>
            <a:fillRect/>
          </a:stretch>
        </p:blipFill>
        <p:spPr>
          <a:xfrm>
            <a:off x="0" y="0"/>
            <a:ext cx="9144000" cy="6858000"/>
          </a:xfrm>
          <a:prstGeom prst="rect">
            <a:avLst/>
          </a:prstGeom>
        </p:spPr>
      </p:pic>
      <p:pic>
        <p:nvPicPr>
          <p:cNvPr id="3" name="Perfect Thunder Storm.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386090"/>
          </a:xfrm>
          <a:prstGeom prst="rect">
            <a:avLst/>
          </a:prstGeom>
          <a:noFill/>
        </p:spPr>
        <p:txBody>
          <a:bodyPr wrap="square" rtlCol="0">
            <a:spAutoFit/>
          </a:bodyPr>
          <a:lstStyle/>
          <a:p>
            <a:r>
              <a:rPr lang="en-US" sz="4400" dirty="0" smtClean="0">
                <a:solidFill>
                  <a:schemeClr val="accent1">
                    <a:lumMod val="60000"/>
                    <a:lumOff val="40000"/>
                  </a:schemeClr>
                </a:solidFill>
                <a:latin typeface="Impact" pitchFamily="34" charset="0"/>
              </a:rPr>
              <a:t>That’s right…</a:t>
            </a:r>
          </a:p>
          <a:p>
            <a:pPr algn="ctr"/>
            <a:endParaRPr lang="en-US" sz="4400" dirty="0">
              <a:solidFill>
                <a:srgbClr val="FFC000"/>
              </a:solidFill>
              <a:latin typeface="Impact" pitchFamily="34" charset="0"/>
            </a:endParaRPr>
          </a:p>
          <a:p>
            <a:pPr algn="ctr"/>
            <a:r>
              <a:rPr lang="en-US" sz="4800" dirty="0" smtClean="0">
                <a:solidFill>
                  <a:srgbClr val="FFC000"/>
                </a:solidFill>
                <a:latin typeface="Impact" pitchFamily="34" charset="0"/>
              </a:rPr>
              <a:t>Brainstorm</a:t>
            </a:r>
          </a:p>
          <a:p>
            <a:pPr algn="ctr"/>
            <a:endParaRPr lang="en-US" sz="4800" dirty="0">
              <a:solidFill>
                <a:srgbClr val="FFC000"/>
              </a:solidFill>
              <a:latin typeface="Impact" pitchFamily="34" charset="0"/>
            </a:endParaRPr>
          </a:p>
          <a:p>
            <a:r>
              <a:rPr lang="en-US" sz="2000" dirty="0" smtClean="0">
                <a:solidFill>
                  <a:srgbClr val="FFC000"/>
                </a:solidFill>
                <a:latin typeface="Arial" pitchFamily="34" charset="0"/>
                <a:cs typeface="Arial" pitchFamily="34" charset="0"/>
              </a:rPr>
              <a:t>A brainstorm is a writing technique used to getting your ideas from your head down on to paper. If you keep all of your ideas in your head, you are libel to get them confused, forget some, or give yourself a headache. Write them down as they come to you. It works…trust me!</a:t>
            </a:r>
          </a:p>
          <a:p>
            <a:endParaRPr lang="en-US" sz="2000" dirty="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Here is one example of a type of brainstorm called a concept map.</a:t>
            </a:r>
          </a:p>
          <a:p>
            <a:endParaRPr lang="en-US" sz="2000" dirty="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I call it a bubble map…</a:t>
            </a:r>
          </a:p>
        </p:txBody>
      </p:sp>
      <p:pic>
        <p:nvPicPr>
          <p:cNvPr id="3" name="Brainstorm">
            <a:hlinkClick r:id="" action="ppaction://media"/>
          </p:cNvPr>
          <p:cNvPicPr>
            <a:picLocks noRot="1" noChangeAspect="1"/>
          </p:cNvPicPr>
          <p:nvPr>
            <a:wavAudioFile r:embed="rId1" name="Brainstorm"/>
          </p:nvPr>
        </p:nvPicPr>
        <p:blipFill>
          <a:blip r:embed="rId3" cstate="print"/>
          <a:stretch>
            <a:fillRect/>
          </a:stretch>
        </p:blipFill>
        <p:spPr>
          <a:xfrm>
            <a:off x="4191000" y="2286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1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bble notes.jpg"/>
          <p:cNvPicPr>
            <a:picLocks noChangeAspect="1"/>
          </p:cNvPicPr>
          <p:nvPr/>
        </p:nvPicPr>
        <p:blipFill>
          <a:blip r:embed="rId4" cstate="print"/>
          <a:stretch>
            <a:fillRect/>
          </a:stretch>
        </p:blipFill>
        <p:spPr>
          <a:xfrm>
            <a:off x="228600" y="381000"/>
            <a:ext cx="8700552" cy="6096000"/>
          </a:xfrm>
          <a:prstGeom prst="rect">
            <a:avLst/>
          </a:prstGeom>
        </p:spPr>
      </p:pic>
      <p:pic>
        <p:nvPicPr>
          <p:cNvPr id="4" name="Ahhh Pleasantly Surprised.mp3">
            <a:hlinkClick r:id="" action="ppaction://media"/>
          </p:cNvPr>
          <p:cNvPicPr>
            <a:picLocks noRot="1" noChangeAspect="1"/>
          </p:cNvPicPr>
          <p:nvPr>
            <a:audioFile r:link="rId1"/>
          </p:nvPr>
        </p:nvPicPr>
        <p:blipFill>
          <a:blip r:embed="rId5" cstate="print"/>
          <a:stretch>
            <a:fillRect/>
          </a:stretch>
        </p:blipFill>
        <p:spPr>
          <a:xfrm>
            <a:off x="8839200" y="0"/>
            <a:ext cx="304800" cy="304800"/>
          </a:xfrm>
          <a:prstGeom prst="rect">
            <a:avLst/>
          </a:prstGeom>
        </p:spPr>
      </p:pic>
      <p:pic>
        <p:nvPicPr>
          <p:cNvPr id="5" name="Bubble Map">
            <a:hlinkClick r:id="" action="ppaction://media"/>
          </p:cNvPr>
          <p:cNvPicPr>
            <a:picLocks noRot="1" noChangeAspect="1"/>
          </p:cNvPicPr>
          <p:nvPr>
            <a:wavAudioFile r:embed="rId2" name="Bubble Map"/>
          </p:nvPr>
        </p:nvPicPr>
        <p:blipFill>
          <a:blip r:embed="rId5" cstate="print"/>
          <a:stretch>
            <a:fillRect/>
          </a:stretch>
        </p:blipFill>
        <p:spPr>
          <a:xfrm>
            <a:off x="4495800" y="4648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101"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04800" y="381000"/>
            <a:ext cx="8382000" cy="5447645"/>
          </a:xfrm>
          <a:prstGeom prst="rect">
            <a:avLst/>
          </a:prstGeom>
          <a:noFill/>
        </p:spPr>
        <p:txBody>
          <a:bodyPr wrap="square" rtlCol="0">
            <a:spAutoFit/>
          </a:bodyPr>
          <a:lstStyle/>
          <a:p>
            <a:r>
              <a:rPr lang="en-US" sz="3600" dirty="0" smtClean="0">
                <a:solidFill>
                  <a:schemeClr val="accent1">
                    <a:lumMod val="60000"/>
                    <a:lumOff val="40000"/>
                  </a:schemeClr>
                </a:solidFill>
                <a:latin typeface="Impact" pitchFamily="34" charset="0"/>
              </a:rPr>
              <a:t>Next, you should do an…</a:t>
            </a:r>
          </a:p>
          <a:p>
            <a:endParaRPr lang="en-US" sz="3600" dirty="0">
              <a:solidFill>
                <a:schemeClr val="accent1">
                  <a:lumMod val="60000"/>
                  <a:lumOff val="40000"/>
                </a:schemeClr>
              </a:solidFill>
              <a:latin typeface="Impact" pitchFamily="34" charset="0"/>
            </a:endParaRPr>
          </a:p>
          <a:p>
            <a:pPr algn="ctr"/>
            <a:r>
              <a:rPr lang="en-US" sz="4800" dirty="0" smtClean="0">
                <a:solidFill>
                  <a:srgbClr val="FFC000"/>
                </a:solidFill>
                <a:latin typeface="Impact" pitchFamily="34" charset="0"/>
              </a:rPr>
              <a:t>Outline</a:t>
            </a:r>
          </a:p>
          <a:p>
            <a:pPr algn="ctr"/>
            <a:endParaRPr lang="en-US" sz="4800" dirty="0">
              <a:solidFill>
                <a:srgbClr val="FFC000"/>
              </a:solidFill>
              <a:latin typeface="Impact" pitchFamily="34" charset="0"/>
            </a:endParaRPr>
          </a:p>
          <a:p>
            <a:r>
              <a:rPr lang="en-US" sz="2000" dirty="0" smtClean="0">
                <a:solidFill>
                  <a:srgbClr val="FFC000"/>
                </a:solidFill>
                <a:latin typeface="Arial" pitchFamily="34" charset="0"/>
                <a:cs typeface="Arial" pitchFamily="34" charset="0"/>
              </a:rPr>
              <a:t>An outline lets you take the ideas you came up with in your brainstorm and arrange them in a way that most essays should look like. This is how you </a:t>
            </a:r>
            <a:r>
              <a:rPr lang="en-US" sz="2000" u="sng" dirty="0" smtClean="0">
                <a:solidFill>
                  <a:srgbClr val="FFC000"/>
                </a:solidFill>
                <a:latin typeface="Arial" pitchFamily="34" charset="0"/>
                <a:cs typeface="Arial" pitchFamily="34" charset="0"/>
              </a:rPr>
              <a:t>ORGANIZE</a:t>
            </a:r>
            <a:r>
              <a:rPr lang="en-US" sz="2000" dirty="0" smtClean="0">
                <a:solidFill>
                  <a:srgbClr val="FFC000"/>
                </a:solidFill>
                <a:latin typeface="Arial" pitchFamily="34" charset="0"/>
                <a:cs typeface="Arial" pitchFamily="34" charset="0"/>
              </a:rPr>
              <a:t> your thoughts and make it look professional. If you do the outline correctly and fill in as much information and details as you can, your essay is practically done!</a:t>
            </a:r>
          </a:p>
          <a:p>
            <a:endParaRPr lang="en-US" sz="2000" dirty="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Don’t know what an outline looks like?</a:t>
            </a:r>
          </a:p>
          <a:p>
            <a:endParaRPr lang="en-US" sz="2000" dirty="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Take a look at this…</a:t>
            </a:r>
            <a:endParaRPr lang="en-US" sz="2000" dirty="0">
              <a:solidFill>
                <a:srgbClr val="FFC000"/>
              </a:solidFill>
              <a:latin typeface="Arial" pitchFamily="34" charset="0"/>
              <a:cs typeface="Arial" pitchFamily="34" charset="0"/>
            </a:endParaRPr>
          </a:p>
        </p:txBody>
      </p:sp>
      <p:pic>
        <p:nvPicPr>
          <p:cNvPr id="3" name="Outline">
            <a:hlinkClick r:id="" action="ppaction://media"/>
          </p:cNvPr>
          <p:cNvPicPr>
            <a:picLocks noRot="1" noChangeAspect="1"/>
          </p:cNvPicPr>
          <p:nvPr>
            <a:wavAudioFile r:embed="rId1" name="Outline"/>
          </p:nvPr>
        </p:nvPicPr>
        <p:blipFill>
          <a:blip r:embed="rId3" cstate="print"/>
          <a:stretch>
            <a:fillRect/>
          </a:stretch>
        </p:blipFill>
        <p:spPr>
          <a:xfrm>
            <a:off x="4267200" y="2514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5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6340197"/>
          </a:xfrm>
          <a:prstGeom prst="rect">
            <a:avLst/>
          </a:prstGeom>
          <a:noFill/>
        </p:spPr>
        <p:txBody>
          <a:bodyPr wrap="square" rtlCol="0">
            <a:spAutoFit/>
          </a:bodyPr>
          <a:lstStyle/>
          <a:p>
            <a:pPr marL="400050" indent="-400050">
              <a:buAutoNum type="romanUcPeriod"/>
            </a:pPr>
            <a:r>
              <a:rPr lang="en-US" sz="1400" b="1" dirty="0" smtClean="0">
                <a:latin typeface="Times New Roman" pitchFamily="18" charset="0"/>
                <a:cs typeface="Times New Roman" pitchFamily="18" charset="0"/>
              </a:rPr>
              <a:t>Introduction</a:t>
            </a:r>
          </a:p>
          <a:p>
            <a:pPr marL="400050" indent="-400050"/>
            <a:r>
              <a:rPr lang="en-US" sz="1400" dirty="0" smtClean="0">
                <a:latin typeface="Times New Roman" pitchFamily="18" charset="0"/>
                <a:cs typeface="Times New Roman" pitchFamily="18" charset="0"/>
              </a:rPr>
              <a:t>	1. Hook</a:t>
            </a:r>
          </a:p>
          <a:p>
            <a:pPr marL="400050" indent="-400050"/>
            <a:r>
              <a:rPr lang="en-US" sz="1400" dirty="0" smtClean="0">
                <a:latin typeface="Times New Roman" pitchFamily="18" charset="0"/>
                <a:cs typeface="Times New Roman" pitchFamily="18" charset="0"/>
              </a:rPr>
              <a:t>	2. Thesis</a:t>
            </a:r>
          </a:p>
          <a:p>
            <a:pPr marL="400050" indent="-400050"/>
            <a:r>
              <a:rPr lang="en-US" sz="1400" dirty="0" smtClean="0">
                <a:latin typeface="Times New Roman" pitchFamily="18" charset="0"/>
                <a:cs typeface="Times New Roman" pitchFamily="18" charset="0"/>
              </a:rPr>
              <a:t>	3. Three Sub-Topics</a:t>
            </a:r>
          </a:p>
          <a:p>
            <a:pPr marL="400050" indent="-400050"/>
            <a:r>
              <a:rPr lang="en-US" sz="1400" dirty="0" smtClean="0">
                <a:latin typeface="Times New Roman" pitchFamily="18" charset="0"/>
                <a:cs typeface="Times New Roman" pitchFamily="18" charset="0"/>
              </a:rPr>
              <a:t>	4. Conclusion/Transition</a:t>
            </a:r>
          </a:p>
          <a:p>
            <a:pPr marL="400050" indent="-400050"/>
            <a:endParaRPr lang="en-US" sz="1400" dirty="0" smtClean="0">
              <a:latin typeface="Times New Roman" pitchFamily="18" charset="0"/>
              <a:cs typeface="Times New Roman" pitchFamily="18" charset="0"/>
            </a:endParaRPr>
          </a:p>
          <a:p>
            <a:pPr marL="400050" indent="-400050">
              <a:buAutoNum type="romanUcPeriod" startAt="2"/>
            </a:pPr>
            <a:r>
              <a:rPr lang="en-US" sz="1400" b="1" dirty="0" smtClean="0">
                <a:latin typeface="Times New Roman" pitchFamily="18" charset="0"/>
                <a:cs typeface="Times New Roman" pitchFamily="18" charset="0"/>
              </a:rPr>
              <a:t>1</a:t>
            </a:r>
            <a:r>
              <a:rPr lang="en-US" sz="1400" b="1" baseline="30000" dirty="0" smtClean="0">
                <a:latin typeface="Times New Roman" pitchFamily="18" charset="0"/>
                <a:cs typeface="Times New Roman" pitchFamily="18" charset="0"/>
              </a:rPr>
              <a:t>st</a:t>
            </a:r>
            <a:r>
              <a:rPr lang="en-US" sz="1400" b="1" dirty="0" smtClean="0">
                <a:latin typeface="Times New Roman" pitchFamily="18" charset="0"/>
                <a:cs typeface="Times New Roman" pitchFamily="18" charset="0"/>
              </a:rPr>
              <a:t> Body Paragraph</a:t>
            </a:r>
          </a:p>
          <a:p>
            <a:pPr marL="400050" indent="-400050"/>
            <a:r>
              <a:rPr lang="en-US" sz="1400" dirty="0" smtClean="0">
                <a:latin typeface="Times New Roman" pitchFamily="18" charset="0"/>
                <a:cs typeface="Times New Roman" pitchFamily="18" charset="0"/>
              </a:rPr>
              <a:t>	1. Topic Sentence</a:t>
            </a:r>
          </a:p>
          <a:p>
            <a:pPr marL="400050" indent="-400050"/>
            <a:r>
              <a:rPr lang="en-US" sz="1400" dirty="0" smtClean="0">
                <a:latin typeface="Times New Roman" pitchFamily="18" charset="0"/>
                <a:cs typeface="Times New Roman" pitchFamily="18" charset="0"/>
              </a:rPr>
              <a:t>	2.Details</a:t>
            </a:r>
          </a:p>
          <a:p>
            <a:pPr marL="400050" indent="-400050"/>
            <a:r>
              <a:rPr lang="en-US" sz="1400" dirty="0" smtClean="0">
                <a:latin typeface="Times New Roman" pitchFamily="18" charset="0"/>
                <a:cs typeface="Times New Roman" pitchFamily="18" charset="0"/>
              </a:rPr>
              <a:t>	3. Examples</a:t>
            </a:r>
          </a:p>
          <a:p>
            <a:pPr marL="400050" indent="-400050"/>
            <a:r>
              <a:rPr lang="en-US" sz="1400" dirty="0" smtClean="0">
                <a:latin typeface="Times New Roman" pitchFamily="18" charset="0"/>
                <a:cs typeface="Times New Roman" pitchFamily="18" charset="0"/>
              </a:rPr>
              <a:t>	4. Conclusion/Transition</a:t>
            </a:r>
          </a:p>
          <a:p>
            <a:pPr marL="400050" indent="-400050"/>
            <a:endParaRPr lang="en-US" sz="1400" dirty="0" smtClean="0">
              <a:latin typeface="Times New Roman" pitchFamily="18" charset="0"/>
              <a:cs typeface="Times New Roman" pitchFamily="18" charset="0"/>
            </a:endParaRPr>
          </a:p>
          <a:p>
            <a:pPr marL="400050" indent="-400050">
              <a:buAutoNum type="romanUcPeriod" startAt="3"/>
            </a:pPr>
            <a:r>
              <a:rPr lang="en-US" sz="1400" b="1" dirty="0" smtClean="0">
                <a:latin typeface="Times New Roman" pitchFamily="18" charset="0"/>
                <a:cs typeface="Times New Roman" pitchFamily="18" charset="0"/>
              </a:rPr>
              <a:t>2</a:t>
            </a:r>
            <a:r>
              <a:rPr lang="en-US" sz="1400" b="1" baseline="30000" dirty="0" smtClean="0">
                <a:latin typeface="Times New Roman" pitchFamily="18" charset="0"/>
                <a:cs typeface="Times New Roman" pitchFamily="18" charset="0"/>
              </a:rPr>
              <a:t>nd</a:t>
            </a:r>
            <a:r>
              <a:rPr lang="en-US" sz="1400" b="1" dirty="0" smtClean="0">
                <a:latin typeface="Times New Roman" pitchFamily="18" charset="0"/>
                <a:cs typeface="Times New Roman" pitchFamily="18" charset="0"/>
              </a:rPr>
              <a:t> Body Paragraph</a:t>
            </a:r>
          </a:p>
          <a:p>
            <a:pPr marL="400050" indent="-400050"/>
            <a:r>
              <a:rPr lang="en-US" sz="1400" dirty="0" smtClean="0">
                <a:latin typeface="Times New Roman" pitchFamily="18" charset="0"/>
                <a:cs typeface="Times New Roman" pitchFamily="18" charset="0"/>
              </a:rPr>
              <a:t>	1. Topic Sentence</a:t>
            </a:r>
          </a:p>
          <a:p>
            <a:pPr marL="400050" indent="-400050"/>
            <a:r>
              <a:rPr lang="en-US" sz="1400" dirty="0" smtClean="0">
                <a:latin typeface="Times New Roman" pitchFamily="18" charset="0"/>
                <a:cs typeface="Times New Roman" pitchFamily="18" charset="0"/>
              </a:rPr>
              <a:t>	2.Details</a:t>
            </a:r>
          </a:p>
          <a:p>
            <a:pPr marL="400050" indent="-400050"/>
            <a:r>
              <a:rPr lang="en-US" sz="1400" dirty="0" smtClean="0">
                <a:latin typeface="Times New Roman" pitchFamily="18" charset="0"/>
                <a:cs typeface="Times New Roman" pitchFamily="18" charset="0"/>
              </a:rPr>
              <a:t>	3. Examples</a:t>
            </a:r>
          </a:p>
          <a:p>
            <a:pPr marL="400050" indent="-400050"/>
            <a:r>
              <a:rPr lang="en-US" sz="1400" dirty="0" smtClean="0">
                <a:latin typeface="Times New Roman" pitchFamily="18" charset="0"/>
                <a:cs typeface="Times New Roman" pitchFamily="18" charset="0"/>
              </a:rPr>
              <a:t>	4. Conclusion/Transition</a:t>
            </a:r>
          </a:p>
          <a:p>
            <a:pPr marL="400050" indent="-400050"/>
            <a:endParaRPr lang="en-US" sz="1400" dirty="0" smtClean="0">
              <a:latin typeface="Times New Roman" pitchFamily="18" charset="0"/>
              <a:cs typeface="Times New Roman" pitchFamily="18" charset="0"/>
            </a:endParaRPr>
          </a:p>
          <a:p>
            <a:pPr marL="400050" indent="-400050"/>
            <a:r>
              <a:rPr lang="en-US" sz="1400" dirty="0" smtClean="0">
                <a:latin typeface="Times New Roman" pitchFamily="18" charset="0"/>
                <a:cs typeface="Times New Roman" pitchFamily="18" charset="0"/>
              </a:rPr>
              <a:t>IV.	</a:t>
            </a:r>
            <a:r>
              <a:rPr lang="en-US" sz="1400" b="1" dirty="0" smtClean="0">
                <a:latin typeface="Times New Roman" pitchFamily="18" charset="0"/>
                <a:cs typeface="Times New Roman" pitchFamily="18" charset="0"/>
              </a:rPr>
              <a:t>3</a:t>
            </a:r>
            <a:r>
              <a:rPr lang="en-US" sz="1400" b="1" baseline="30000" dirty="0" smtClean="0">
                <a:latin typeface="Times New Roman" pitchFamily="18" charset="0"/>
                <a:cs typeface="Times New Roman" pitchFamily="18" charset="0"/>
              </a:rPr>
              <a:t>rd</a:t>
            </a:r>
            <a:r>
              <a:rPr lang="en-US" sz="1400" b="1" dirty="0" smtClean="0">
                <a:latin typeface="Times New Roman" pitchFamily="18" charset="0"/>
                <a:cs typeface="Times New Roman" pitchFamily="18" charset="0"/>
              </a:rPr>
              <a:t> Body Paragraph</a:t>
            </a:r>
          </a:p>
          <a:p>
            <a:pPr marL="400050" indent="-400050"/>
            <a:r>
              <a:rPr lang="en-US" sz="1400" dirty="0" smtClean="0">
                <a:latin typeface="Times New Roman" pitchFamily="18" charset="0"/>
                <a:cs typeface="Times New Roman" pitchFamily="18" charset="0"/>
              </a:rPr>
              <a:t>	1. Topic Sentence</a:t>
            </a:r>
          </a:p>
          <a:p>
            <a:pPr marL="400050" indent="-400050"/>
            <a:r>
              <a:rPr lang="en-US" sz="1400" dirty="0" smtClean="0">
                <a:latin typeface="Times New Roman" pitchFamily="18" charset="0"/>
                <a:cs typeface="Times New Roman" pitchFamily="18" charset="0"/>
              </a:rPr>
              <a:t>	2.Details</a:t>
            </a:r>
          </a:p>
          <a:p>
            <a:pPr marL="400050" indent="-400050"/>
            <a:r>
              <a:rPr lang="en-US" sz="1400" dirty="0" smtClean="0">
                <a:latin typeface="Times New Roman" pitchFamily="18" charset="0"/>
                <a:cs typeface="Times New Roman" pitchFamily="18" charset="0"/>
              </a:rPr>
              <a:t>	3. Examples</a:t>
            </a:r>
          </a:p>
          <a:p>
            <a:pPr marL="400050" indent="-400050"/>
            <a:r>
              <a:rPr lang="en-US" sz="1400" dirty="0" smtClean="0">
                <a:latin typeface="Times New Roman" pitchFamily="18" charset="0"/>
                <a:cs typeface="Times New Roman" pitchFamily="18" charset="0"/>
              </a:rPr>
              <a:t>	4. Conclusion/Transition</a:t>
            </a:r>
          </a:p>
          <a:p>
            <a:pPr marL="400050" indent="-400050"/>
            <a:endParaRPr lang="en-US" sz="1400" dirty="0" smtClean="0">
              <a:latin typeface="Times New Roman" pitchFamily="18" charset="0"/>
              <a:cs typeface="Times New Roman" pitchFamily="18" charset="0"/>
            </a:endParaRPr>
          </a:p>
          <a:p>
            <a:pPr marL="400050" indent="-400050">
              <a:buAutoNum type="romanUcPeriod" startAt="5"/>
            </a:pPr>
            <a:r>
              <a:rPr lang="en-US" sz="1400" b="1" dirty="0" smtClean="0">
                <a:latin typeface="Times New Roman" pitchFamily="18" charset="0"/>
                <a:cs typeface="Times New Roman" pitchFamily="18" charset="0"/>
              </a:rPr>
              <a:t>Conclusion</a:t>
            </a:r>
          </a:p>
          <a:p>
            <a:pPr marL="400050" indent="-400050"/>
            <a:r>
              <a:rPr lang="en-US" sz="1400" dirty="0" smtClean="0">
                <a:latin typeface="Times New Roman" pitchFamily="18" charset="0"/>
                <a:cs typeface="Times New Roman" pitchFamily="18" charset="0"/>
              </a:rPr>
              <a:t>	1. Restate Thesis</a:t>
            </a:r>
          </a:p>
          <a:p>
            <a:pPr marL="400050" indent="-400050"/>
            <a:r>
              <a:rPr lang="en-US" sz="1400" dirty="0" smtClean="0">
                <a:latin typeface="Times New Roman" pitchFamily="18" charset="0"/>
                <a:cs typeface="Times New Roman" pitchFamily="18" charset="0"/>
              </a:rPr>
              <a:t>	2. Restate 3 Sub-Topics</a:t>
            </a:r>
          </a:p>
          <a:p>
            <a:pPr marL="400050" indent="-400050"/>
            <a:r>
              <a:rPr lang="en-US" sz="1400" dirty="0" smtClean="0">
                <a:latin typeface="Times New Roman" pitchFamily="18" charset="0"/>
                <a:cs typeface="Times New Roman" pitchFamily="18" charset="0"/>
              </a:rPr>
              <a:t>	3. Remind Reader of Importance</a:t>
            </a:r>
          </a:p>
          <a:p>
            <a:pPr marL="400050" indent="-400050"/>
            <a:r>
              <a:rPr lang="en-US" sz="1400" dirty="0" smtClean="0">
                <a:latin typeface="Times New Roman" pitchFamily="18" charset="0"/>
                <a:cs typeface="Times New Roman" pitchFamily="18" charset="0"/>
              </a:rPr>
              <a:t>	4. End with a Bang!</a:t>
            </a:r>
            <a:endParaRPr lang="en-US" sz="1400" dirty="0">
              <a:latin typeface="Times New Roman" pitchFamily="18" charset="0"/>
              <a:cs typeface="Times New Roman" pitchFamily="18" charset="0"/>
            </a:endParaRPr>
          </a:p>
        </p:txBody>
      </p:sp>
      <p:pic>
        <p:nvPicPr>
          <p:cNvPr id="3" name="Ta Da.mp3">
            <a:hlinkClick r:id="" action="ppaction://media"/>
          </p:cNvPr>
          <p:cNvPicPr>
            <a:picLocks noRot="1" noChangeAspect="1"/>
          </p:cNvPicPr>
          <p:nvPr>
            <a:audioFile r:link="rId1"/>
          </p:nvPr>
        </p:nvPicPr>
        <p:blipFill>
          <a:blip r:embed="rId3"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1009</Words>
  <Application>Microsoft Office PowerPoint</Application>
  <PresentationFormat>On-screen Show (4:3)</PresentationFormat>
  <Paragraphs>228</Paragraphs>
  <Slides>24</Slides>
  <Notes>0</Notes>
  <HiddenSlides>0</HiddenSlides>
  <MMClips>22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Mack McDaniel</dc:creator>
  <cp:lastModifiedBy>Tim</cp:lastModifiedBy>
  <cp:revision>81</cp:revision>
  <dcterms:created xsi:type="dcterms:W3CDTF">2011-03-16T18:48:32Z</dcterms:created>
  <dcterms:modified xsi:type="dcterms:W3CDTF">2011-03-19T00:23:25Z</dcterms:modified>
</cp:coreProperties>
</file>